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sldIdLst>
    <p:sldId id="256" r:id="rId2"/>
    <p:sldId id="257" r:id="rId3"/>
    <p:sldId id="260" r:id="rId4"/>
    <p:sldId id="270" r:id="rId5"/>
    <p:sldId id="264" r:id="rId6"/>
    <p:sldId id="274" r:id="rId7"/>
    <p:sldId id="261" r:id="rId8"/>
    <p:sldId id="263" r:id="rId9"/>
    <p:sldId id="262" r:id="rId10"/>
    <p:sldId id="271" r:id="rId11"/>
    <p:sldId id="286" r:id="rId12"/>
    <p:sldId id="287" r:id="rId13"/>
    <p:sldId id="288" r:id="rId14"/>
    <p:sldId id="267" r:id="rId15"/>
    <p:sldId id="268" r:id="rId16"/>
    <p:sldId id="269" r:id="rId17"/>
    <p:sldId id="276" r:id="rId18"/>
    <p:sldId id="277" r:id="rId19"/>
    <p:sldId id="283" r:id="rId20"/>
    <p:sldId id="285" r:id="rId21"/>
    <p:sldId id="281" r:id="rId22"/>
    <p:sldId id="282" r:id="rId23"/>
    <p:sldId id="284" r:id="rId24"/>
    <p:sldId id="258" r:id="rId25"/>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44" autoAdjust="0"/>
    <p:restoredTop sz="94660"/>
  </p:normalViewPr>
  <p:slideViewPr>
    <p:cSldViewPr snapToGrid="0">
      <p:cViewPr varScale="1">
        <p:scale>
          <a:sx n="85" d="100"/>
          <a:sy n="85" d="100"/>
        </p:scale>
        <p:origin x="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22A35-F3DB-4288-A8F6-508D3FE6A4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132CFB4C-8E10-424E-B945-CD709453FB8D}">
      <dgm:prSet phldrT="[Text]" custT="1"/>
      <dgm:spPr/>
      <dgm:t>
        <a:bodyPr/>
        <a:lstStyle/>
        <a:p>
          <a:r>
            <a:rPr lang="cs-CZ" sz="1600" dirty="0"/>
            <a:t>Ředitel </a:t>
          </a:r>
          <a:br>
            <a:rPr lang="cs-CZ" sz="1600" dirty="0"/>
          </a:br>
          <a:r>
            <a:rPr lang="cs-CZ" sz="1600" dirty="0"/>
            <a:t>PhDr. Miroslav Novotný</a:t>
          </a:r>
        </a:p>
      </dgm:t>
    </dgm:pt>
    <dgm:pt modelId="{58E4F6F8-E1BF-42A6-A811-11A25AF4A8B5}" type="parTrans" cxnId="{FDB77F1F-B542-489A-962D-0F64F119CF47}">
      <dgm:prSet/>
      <dgm:spPr/>
      <dgm:t>
        <a:bodyPr/>
        <a:lstStyle/>
        <a:p>
          <a:endParaRPr lang="cs-CZ"/>
        </a:p>
      </dgm:t>
    </dgm:pt>
    <dgm:pt modelId="{E3EDA6F1-ED1D-4B51-AA27-835C4EB5F318}" type="sibTrans" cxnId="{FDB77F1F-B542-489A-962D-0F64F119CF47}">
      <dgm:prSet/>
      <dgm:spPr/>
      <dgm:t>
        <a:bodyPr/>
        <a:lstStyle/>
        <a:p>
          <a:endParaRPr lang="cs-CZ"/>
        </a:p>
      </dgm:t>
    </dgm:pt>
    <dgm:pt modelId="{CED26CCF-AB69-48DE-824C-B078403A3611}" type="asst">
      <dgm:prSet phldrT="[Text]" custT="1"/>
      <dgm:spPr/>
      <dgm:t>
        <a:bodyPr/>
        <a:lstStyle/>
        <a:p>
          <a:r>
            <a:rPr lang="cs-CZ" sz="1400" dirty="0"/>
            <a:t>Rodinný poradce, </a:t>
          </a:r>
          <a:br>
            <a:rPr lang="cs-CZ" sz="1400" dirty="0"/>
          </a:br>
          <a:r>
            <a:rPr lang="cs-CZ" sz="1400" dirty="0"/>
            <a:t>PhDr. Miroslav Novotný</a:t>
          </a:r>
        </a:p>
      </dgm:t>
    </dgm:pt>
    <dgm:pt modelId="{76DA4EE6-E891-4BB1-A790-30E7722887AE}" type="parTrans" cxnId="{DAE10F5E-40B4-4845-B714-C0E2011F643E}">
      <dgm:prSet/>
      <dgm:spPr/>
      <dgm:t>
        <a:bodyPr/>
        <a:lstStyle/>
        <a:p>
          <a:endParaRPr lang="cs-CZ"/>
        </a:p>
      </dgm:t>
    </dgm:pt>
    <dgm:pt modelId="{F1F553A4-8E31-4E8E-A1E9-915C81CDF9CA}" type="sibTrans" cxnId="{DAE10F5E-40B4-4845-B714-C0E2011F643E}">
      <dgm:prSet/>
      <dgm:spPr/>
      <dgm:t>
        <a:bodyPr/>
        <a:lstStyle/>
        <a:p>
          <a:endParaRPr lang="cs-CZ"/>
        </a:p>
      </dgm:t>
    </dgm:pt>
    <dgm:pt modelId="{AD4A9B01-8CD7-4F8D-B1B7-1EAB7C9F3BB4}" type="asst">
      <dgm:prSet phldrT="[Text]" custT="1"/>
      <dgm:spPr/>
      <dgm:t>
        <a:bodyPr/>
        <a:lstStyle/>
        <a:p>
          <a:r>
            <a:rPr lang="cs-CZ" sz="1400" dirty="0"/>
            <a:t>Sociální pracovnice      Bc. Jana </a:t>
          </a:r>
          <a:r>
            <a:rPr lang="cs-CZ" sz="1400" dirty="0" err="1"/>
            <a:t>Mikásková</a:t>
          </a:r>
          <a:r>
            <a:rPr lang="cs-CZ" sz="1400" dirty="0"/>
            <a:t>, </a:t>
          </a:r>
        </a:p>
      </dgm:t>
    </dgm:pt>
    <dgm:pt modelId="{102678EA-4453-4AD8-8D9D-16D5EC5F55E5}" type="parTrans" cxnId="{77A99098-6C7A-496E-8C4C-B55E400525D3}">
      <dgm:prSet/>
      <dgm:spPr/>
      <dgm:t>
        <a:bodyPr/>
        <a:lstStyle/>
        <a:p>
          <a:endParaRPr lang="cs-CZ"/>
        </a:p>
      </dgm:t>
    </dgm:pt>
    <dgm:pt modelId="{9C733828-4CE7-4CE4-B892-9ADEF5A1BDD1}" type="sibTrans" cxnId="{77A99098-6C7A-496E-8C4C-B55E400525D3}">
      <dgm:prSet/>
      <dgm:spPr/>
      <dgm:t>
        <a:bodyPr/>
        <a:lstStyle/>
        <a:p>
          <a:endParaRPr lang="cs-CZ"/>
        </a:p>
      </dgm:t>
    </dgm:pt>
    <dgm:pt modelId="{44974478-223A-4494-8BFD-491AF17BCFA7}" type="asst">
      <dgm:prSet phldrT="[Text]" custT="1"/>
      <dgm:spPr/>
      <dgm:t>
        <a:bodyPr/>
        <a:lstStyle/>
        <a:p>
          <a:r>
            <a:rPr lang="cs-CZ" sz="1400" dirty="0"/>
            <a:t>Rodinný poradce,            Mgr. Martin Kracík</a:t>
          </a:r>
        </a:p>
      </dgm:t>
    </dgm:pt>
    <dgm:pt modelId="{9D2EB6D1-1A75-4D72-B33E-0DAA210F259D}" type="parTrans" cxnId="{09B21AAB-5286-4415-BCC6-5593BA8A502F}">
      <dgm:prSet/>
      <dgm:spPr/>
      <dgm:t>
        <a:bodyPr/>
        <a:lstStyle/>
        <a:p>
          <a:endParaRPr lang="cs-CZ"/>
        </a:p>
      </dgm:t>
    </dgm:pt>
    <dgm:pt modelId="{54482AAE-41B2-48F4-861F-FC935EEAE264}" type="sibTrans" cxnId="{09B21AAB-5286-4415-BCC6-5593BA8A502F}">
      <dgm:prSet/>
      <dgm:spPr/>
      <dgm:t>
        <a:bodyPr/>
        <a:lstStyle/>
        <a:p>
          <a:endParaRPr lang="cs-CZ"/>
        </a:p>
      </dgm:t>
    </dgm:pt>
    <dgm:pt modelId="{CEFD1A91-56E5-463B-8A35-2EDC08AD519A}">
      <dgm:prSet custT="1"/>
      <dgm:spPr/>
      <dgm:t>
        <a:bodyPr/>
        <a:lstStyle/>
        <a:p>
          <a:r>
            <a:rPr lang="cs-CZ" sz="1400" b="0" dirty="0"/>
            <a:t>Další odborný pracovník pro rodinné poradenství, Mgr. Jitka Chalupníková, </a:t>
          </a:r>
        </a:p>
      </dgm:t>
    </dgm:pt>
    <dgm:pt modelId="{FAE0C6C3-5422-4240-ADD1-49B66F0AE231}" type="parTrans" cxnId="{E398CB92-75EC-4B82-8C25-78909A8D751B}">
      <dgm:prSet/>
      <dgm:spPr/>
      <dgm:t>
        <a:bodyPr/>
        <a:lstStyle/>
        <a:p>
          <a:endParaRPr lang="cs-CZ"/>
        </a:p>
      </dgm:t>
    </dgm:pt>
    <dgm:pt modelId="{CFF8595A-694D-4E72-A9C5-EB021D6716C4}" type="sibTrans" cxnId="{E398CB92-75EC-4B82-8C25-78909A8D751B}">
      <dgm:prSet/>
      <dgm:spPr/>
      <dgm:t>
        <a:bodyPr/>
        <a:lstStyle/>
        <a:p>
          <a:endParaRPr lang="cs-CZ"/>
        </a:p>
      </dgm:t>
    </dgm:pt>
    <dgm:pt modelId="{664B6DE7-8C54-41F1-A338-EDAB596C7715}">
      <dgm:prSet custT="1"/>
      <dgm:spPr/>
      <dgm:t>
        <a:bodyPr/>
        <a:lstStyle/>
        <a:p>
          <a:r>
            <a:rPr lang="cs-CZ" sz="1400" dirty="0"/>
            <a:t>Rodinný poradce, psycholog</a:t>
          </a:r>
          <a:br>
            <a:rPr lang="cs-CZ" sz="1400" dirty="0"/>
          </a:br>
          <a:r>
            <a:rPr lang="cs-CZ" sz="1400" dirty="0"/>
            <a:t>PhDr. Eva Březinová</a:t>
          </a:r>
        </a:p>
      </dgm:t>
    </dgm:pt>
    <dgm:pt modelId="{0830ACBD-75BA-4686-A529-1109A7A86D7E}" type="parTrans" cxnId="{5F83EC8E-5060-418E-AB59-781C4DFE25F5}">
      <dgm:prSet/>
      <dgm:spPr/>
      <dgm:t>
        <a:bodyPr/>
        <a:lstStyle/>
        <a:p>
          <a:endParaRPr lang="cs-CZ"/>
        </a:p>
      </dgm:t>
    </dgm:pt>
    <dgm:pt modelId="{E43D0477-60A9-4565-9F7C-49CA7EEE88A4}" type="sibTrans" cxnId="{5F83EC8E-5060-418E-AB59-781C4DFE25F5}">
      <dgm:prSet/>
      <dgm:spPr/>
      <dgm:t>
        <a:bodyPr/>
        <a:lstStyle/>
        <a:p>
          <a:endParaRPr lang="cs-CZ"/>
        </a:p>
      </dgm:t>
    </dgm:pt>
    <dgm:pt modelId="{0ABC5A15-04C3-4ADF-B12B-1802CC4B406A}">
      <dgm:prSet/>
      <dgm:spPr/>
      <dgm:t>
        <a:bodyPr/>
        <a:lstStyle/>
        <a:p>
          <a:r>
            <a:rPr lang="cs-CZ" b="0" dirty="0"/>
            <a:t>Další odborný pracovník pro rodinné poradenství Ing. Tomáš </a:t>
          </a:r>
          <a:r>
            <a:rPr lang="cs-CZ" b="0" dirty="0" err="1"/>
            <a:t>Hawel</a:t>
          </a:r>
          <a:endParaRPr lang="cs-CZ" b="0" dirty="0"/>
        </a:p>
      </dgm:t>
    </dgm:pt>
    <dgm:pt modelId="{8C38BF83-D608-49CD-AB93-6491E02BD73E}" type="parTrans" cxnId="{4B30A79F-846B-4D5D-AEB5-7DD4B6F269B2}">
      <dgm:prSet/>
      <dgm:spPr/>
      <dgm:t>
        <a:bodyPr/>
        <a:lstStyle/>
        <a:p>
          <a:endParaRPr lang="cs-CZ"/>
        </a:p>
      </dgm:t>
    </dgm:pt>
    <dgm:pt modelId="{F08D5A24-D565-4FD1-884A-70AE954E1F35}" type="sibTrans" cxnId="{4B30A79F-846B-4D5D-AEB5-7DD4B6F269B2}">
      <dgm:prSet/>
      <dgm:spPr/>
      <dgm:t>
        <a:bodyPr/>
        <a:lstStyle/>
        <a:p>
          <a:endParaRPr lang="cs-CZ"/>
        </a:p>
      </dgm:t>
    </dgm:pt>
    <dgm:pt modelId="{4FD8D423-4096-4ADE-BF46-6E18828AD88C}">
      <dgm:prSet/>
      <dgm:spPr/>
      <dgm:t>
        <a:bodyPr/>
        <a:lstStyle/>
        <a:p>
          <a:r>
            <a:rPr lang="cs-CZ" b="0" dirty="0"/>
            <a:t>Další odborný pracovník pro rodinné poradenství Mgr. Anna Krchňavá</a:t>
          </a:r>
        </a:p>
      </dgm:t>
    </dgm:pt>
    <dgm:pt modelId="{4240CA96-87CE-46EF-A992-7E0DCE288CD7}" type="parTrans" cxnId="{C2B11323-A076-4AB6-9AF4-51497EF53AAB}">
      <dgm:prSet/>
      <dgm:spPr/>
      <dgm:t>
        <a:bodyPr/>
        <a:lstStyle/>
        <a:p>
          <a:endParaRPr lang="cs-CZ"/>
        </a:p>
      </dgm:t>
    </dgm:pt>
    <dgm:pt modelId="{35F93C55-CE05-400C-B20B-D213B9CE8F43}" type="sibTrans" cxnId="{C2B11323-A076-4AB6-9AF4-51497EF53AAB}">
      <dgm:prSet/>
      <dgm:spPr/>
      <dgm:t>
        <a:bodyPr/>
        <a:lstStyle/>
        <a:p>
          <a:endParaRPr lang="cs-CZ"/>
        </a:p>
      </dgm:t>
    </dgm:pt>
    <dgm:pt modelId="{FC15C5D4-B359-4B8A-B440-7B60125278F9}" type="asst">
      <dgm:prSet phldrT="[Text]"/>
      <dgm:spPr/>
      <dgm:t>
        <a:bodyPr/>
        <a:lstStyle/>
        <a:p>
          <a:r>
            <a:rPr lang="cs-CZ" dirty="0"/>
            <a:t>Psycholog </a:t>
          </a:r>
          <a:r>
            <a:rPr lang="cs-CZ" dirty="0" err="1"/>
            <a:t>Olena</a:t>
          </a:r>
          <a:r>
            <a:rPr lang="cs-CZ" dirty="0"/>
            <a:t> </a:t>
          </a:r>
          <a:r>
            <a:rPr lang="cs-CZ" dirty="0" err="1"/>
            <a:t>Vandysheva</a:t>
          </a:r>
          <a:r>
            <a:rPr lang="cs-CZ" dirty="0"/>
            <a:t> pro ukrajinsky a rusky mluvící občany</a:t>
          </a:r>
        </a:p>
      </dgm:t>
    </dgm:pt>
    <dgm:pt modelId="{733BF968-2655-475F-B4BE-953A38EA5F7D}" type="parTrans" cxnId="{7764430C-5952-4E8E-ABD4-494A1637DDD6}">
      <dgm:prSet/>
      <dgm:spPr/>
      <dgm:t>
        <a:bodyPr/>
        <a:lstStyle/>
        <a:p>
          <a:endParaRPr lang="cs-CZ"/>
        </a:p>
      </dgm:t>
    </dgm:pt>
    <dgm:pt modelId="{2B479C3A-FDEF-4DE7-9CC8-8B46402AB8E5}" type="sibTrans" cxnId="{7764430C-5952-4E8E-ABD4-494A1637DDD6}">
      <dgm:prSet/>
      <dgm:spPr/>
      <dgm:t>
        <a:bodyPr/>
        <a:lstStyle/>
        <a:p>
          <a:endParaRPr lang="cs-CZ"/>
        </a:p>
      </dgm:t>
    </dgm:pt>
    <dgm:pt modelId="{E258B489-D3D5-4F83-A881-E016978487B4}" type="pres">
      <dgm:prSet presAssocID="{90B22A35-F3DB-4288-A8F6-508D3FE6A487}" presName="hierChild1" presStyleCnt="0">
        <dgm:presLayoutVars>
          <dgm:chPref val="1"/>
          <dgm:dir/>
          <dgm:animOne val="branch"/>
          <dgm:animLvl val="lvl"/>
          <dgm:resizeHandles/>
        </dgm:presLayoutVars>
      </dgm:prSet>
      <dgm:spPr/>
      <dgm:t>
        <a:bodyPr/>
        <a:lstStyle/>
        <a:p>
          <a:endParaRPr lang="cs-CZ"/>
        </a:p>
      </dgm:t>
    </dgm:pt>
    <dgm:pt modelId="{97E51206-CD06-4F13-81A0-2ED04CB7B5ED}" type="pres">
      <dgm:prSet presAssocID="{132CFB4C-8E10-424E-B945-CD709453FB8D}" presName="hierRoot1" presStyleCnt="0"/>
      <dgm:spPr/>
    </dgm:pt>
    <dgm:pt modelId="{637BA73E-F951-4749-B3DE-945074ED6BCF}" type="pres">
      <dgm:prSet presAssocID="{132CFB4C-8E10-424E-B945-CD709453FB8D}" presName="composite" presStyleCnt="0"/>
      <dgm:spPr/>
    </dgm:pt>
    <dgm:pt modelId="{23F4334F-73F1-485D-AE23-88E9B46CE683}" type="pres">
      <dgm:prSet presAssocID="{132CFB4C-8E10-424E-B945-CD709453FB8D}" presName="background" presStyleLbl="node0" presStyleIdx="0" presStyleCnt="4"/>
      <dgm:spPr/>
    </dgm:pt>
    <dgm:pt modelId="{D0E8BED5-77A7-4E61-805E-CF02325F6737}" type="pres">
      <dgm:prSet presAssocID="{132CFB4C-8E10-424E-B945-CD709453FB8D}" presName="text" presStyleLbl="fgAcc0" presStyleIdx="0" presStyleCnt="4" custScaleX="105304" custScaleY="119690" custLinFactNeighborX="-10817" custLinFactNeighborY="-87444">
        <dgm:presLayoutVars>
          <dgm:chPref val="3"/>
        </dgm:presLayoutVars>
      </dgm:prSet>
      <dgm:spPr/>
      <dgm:t>
        <a:bodyPr/>
        <a:lstStyle/>
        <a:p>
          <a:endParaRPr lang="cs-CZ"/>
        </a:p>
      </dgm:t>
    </dgm:pt>
    <dgm:pt modelId="{37A6D030-600A-44AC-BD10-5D6B2A317ED3}" type="pres">
      <dgm:prSet presAssocID="{132CFB4C-8E10-424E-B945-CD709453FB8D}" presName="hierChild2" presStyleCnt="0"/>
      <dgm:spPr/>
    </dgm:pt>
    <dgm:pt modelId="{F096A076-0D1A-49A2-A665-DD685F892FE3}" type="pres">
      <dgm:prSet presAssocID="{76DA4EE6-E891-4BB1-A790-30E7722887AE}" presName="Name10" presStyleLbl="parChTrans1D2" presStyleIdx="0" presStyleCnt="5"/>
      <dgm:spPr/>
      <dgm:t>
        <a:bodyPr/>
        <a:lstStyle/>
        <a:p>
          <a:endParaRPr lang="cs-CZ"/>
        </a:p>
      </dgm:t>
    </dgm:pt>
    <dgm:pt modelId="{990FD42B-63EF-42BD-9A48-357D5875BC85}" type="pres">
      <dgm:prSet presAssocID="{CED26CCF-AB69-48DE-824C-B078403A3611}" presName="hierRoot2" presStyleCnt="0"/>
      <dgm:spPr/>
    </dgm:pt>
    <dgm:pt modelId="{DF2C0920-D2C2-49C1-8830-F90EE224CBF8}" type="pres">
      <dgm:prSet presAssocID="{CED26CCF-AB69-48DE-824C-B078403A3611}" presName="composite2" presStyleCnt="0"/>
      <dgm:spPr/>
    </dgm:pt>
    <dgm:pt modelId="{0E905BC1-9CBE-4C16-A319-42D39F89735C}" type="pres">
      <dgm:prSet presAssocID="{CED26CCF-AB69-48DE-824C-B078403A3611}" presName="background2" presStyleLbl="asst1" presStyleIdx="0" presStyleCnt="3"/>
      <dgm:spPr/>
    </dgm:pt>
    <dgm:pt modelId="{84F62016-F339-40D6-9E03-99CC78EA6593}" type="pres">
      <dgm:prSet presAssocID="{CED26CCF-AB69-48DE-824C-B078403A3611}" presName="text2" presStyleLbl="fgAcc2" presStyleIdx="0" presStyleCnt="5" custScaleX="97120" custScaleY="137528" custLinFactNeighborX="-3301" custLinFactNeighborY="35220">
        <dgm:presLayoutVars>
          <dgm:chPref val="3"/>
        </dgm:presLayoutVars>
      </dgm:prSet>
      <dgm:spPr/>
      <dgm:t>
        <a:bodyPr/>
        <a:lstStyle/>
        <a:p>
          <a:endParaRPr lang="cs-CZ"/>
        </a:p>
      </dgm:t>
    </dgm:pt>
    <dgm:pt modelId="{507FC24D-65F4-461F-866A-D8EE3C6E16E8}" type="pres">
      <dgm:prSet presAssocID="{CED26CCF-AB69-48DE-824C-B078403A3611}" presName="hierChild3" presStyleCnt="0"/>
      <dgm:spPr/>
    </dgm:pt>
    <dgm:pt modelId="{53DBE187-76AA-4C9A-890F-82CBC0713C36}" type="pres">
      <dgm:prSet presAssocID="{9D2EB6D1-1A75-4D72-B33E-0DAA210F259D}" presName="Name10" presStyleLbl="parChTrans1D2" presStyleIdx="1" presStyleCnt="5"/>
      <dgm:spPr/>
      <dgm:t>
        <a:bodyPr/>
        <a:lstStyle/>
        <a:p>
          <a:endParaRPr lang="cs-CZ"/>
        </a:p>
      </dgm:t>
    </dgm:pt>
    <dgm:pt modelId="{2A54B0FC-50E2-4F4C-B094-1B2ECCAA1F22}" type="pres">
      <dgm:prSet presAssocID="{44974478-223A-4494-8BFD-491AF17BCFA7}" presName="hierRoot2" presStyleCnt="0"/>
      <dgm:spPr/>
    </dgm:pt>
    <dgm:pt modelId="{C6A38D47-257D-457C-8E83-2CA773A23962}" type="pres">
      <dgm:prSet presAssocID="{44974478-223A-4494-8BFD-491AF17BCFA7}" presName="composite2" presStyleCnt="0"/>
      <dgm:spPr/>
    </dgm:pt>
    <dgm:pt modelId="{F0B2415B-898B-4DC6-888A-0E2B13B41553}" type="pres">
      <dgm:prSet presAssocID="{44974478-223A-4494-8BFD-491AF17BCFA7}" presName="background2" presStyleLbl="asst1" presStyleIdx="1" presStyleCnt="3"/>
      <dgm:spPr/>
    </dgm:pt>
    <dgm:pt modelId="{F0BD2611-31F6-42DB-932A-BABDC8DE62FE}" type="pres">
      <dgm:prSet presAssocID="{44974478-223A-4494-8BFD-491AF17BCFA7}" presName="text2" presStyleLbl="fgAcc2" presStyleIdx="1" presStyleCnt="5" custScaleX="94366" custScaleY="135295" custLinFactNeighborX="-4868" custLinFactNeighborY="37050">
        <dgm:presLayoutVars>
          <dgm:chPref val="3"/>
        </dgm:presLayoutVars>
      </dgm:prSet>
      <dgm:spPr/>
      <dgm:t>
        <a:bodyPr/>
        <a:lstStyle/>
        <a:p>
          <a:endParaRPr lang="cs-CZ"/>
        </a:p>
      </dgm:t>
    </dgm:pt>
    <dgm:pt modelId="{1F1757ED-6763-4C71-BB7D-A5A8F2FC42FC}" type="pres">
      <dgm:prSet presAssocID="{44974478-223A-4494-8BFD-491AF17BCFA7}" presName="hierChild3" presStyleCnt="0"/>
      <dgm:spPr/>
    </dgm:pt>
    <dgm:pt modelId="{B1165BCD-18C0-4871-BB07-34C464444BDE}" type="pres">
      <dgm:prSet presAssocID="{0830ACBD-75BA-4686-A529-1109A7A86D7E}" presName="Name10" presStyleLbl="parChTrans1D2" presStyleIdx="2" presStyleCnt="5"/>
      <dgm:spPr/>
      <dgm:t>
        <a:bodyPr/>
        <a:lstStyle/>
        <a:p>
          <a:endParaRPr lang="cs-CZ"/>
        </a:p>
      </dgm:t>
    </dgm:pt>
    <dgm:pt modelId="{605EB04E-E443-4230-BEAF-3B343454F3BC}" type="pres">
      <dgm:prSet presAssocID="{664B6DE7-8C54-41F1-A338-EDAB596C7715}" presName="hierRoot2" presStyleCnt="0"/>
      <dgm:spPr/>
    </dgm:pt>
    <dgm:pt modelId="{20CE3471-6C2E-4795-971D-8B151EC80B55}" type="pres">
      <dgm:prSet presAssocID="{664B6DE7-8C54-41F1-A338-EDAB596C7715}" presName="composite2" presStyleCnt="0"/>
      <dgm:spPr/>
    </dgm:pt>
    <dgm:pt modelId="{0CEB5075-FCC1-4F68-8311-18F8F530B867}" type="pres">
      <dgm:prSet presAssocID="{664B6DE7-8C54-41F1-A338-EDAB596C7715}" presName="background2" presStyleLbl="node2" presStyleIdx="0" presStyleCnt="2"/>
      <dgm:spPr/>
    </dgm:pt>
    <dgm:pt modelId="{52A315CA-3C52-4420-831F-A0D6614EFCD9}" type="pres">
      <dgm:prSet presAssocID="{664B6DE7-8C54-41F1-A338-EDAB596C7715}" presName="text2" presStyleLbl="fgAcc2" presStyleIdx="2" presStyleCnt="5" custScaleX="92129" custScaleY="135826" custLinFactNeighborX="-5221" custLinFactNeighborY="37588">
        <dgm:presLayoutVars>
          <dgm:chPref val="3"/>
        </dgm:presLayoutVars>
      </dgm:prSet>
      <dgm:spPr/>
      <dgm:t>
        <a:bodyPr/>
        <a:lstStyle/>
        <a:p>
          <a:endParaRPr lang="cs-CZ"/>
        </a:p>
      </dgm:t>
    </dgm:pt>
    <dgm:pt modelId="{6D2EDBD1-8D5E-4D1D-A722-D2008A2AFEB0}" type="pres">
      <dgm:prSet presAssocID="{664B6DE7-8C54-41F1-A338-EDAB596C7715}" presName="hierChild3" presStyleCnt="0"/>
      <dgm:spPr/>
    </dgm:pt>
    <dgm:pt modelId="{A0D23D2A-4007-4A76-AEF2-7D8C3264DE77}" type="pres">
      <dgm:prSet presAssocID="{FAE0C6C3-5422-4240-ADD1-49B66F0AE231}" presName="Name10" presStyleLbl="parChTrans1D2" presStyleIdx="3" presStyleCnt="5"/>
      <dgm:spPr/>
      <dgm:t>
        <a:bodyPr/>
        <a:lstStyle/>
        <a:p>
          <a:endParaRPr lang="cs-CZ"/>
        </a:p>
      </dgm:t>
    </dgm:pt>
    <dgm:pt modelId="{B555E4E0-E9D8-4C87-AFB7-15D50E4F61A0}" type="pres">
      <dgm:prSet presAssocID="{CEFD1A91-56E5-463B-8A35-2EDC08AD519A}" presName="hierRoot2" presStyleCnt="0"/>
      <dgm:spPr/>
    </dgm:pt>
    <dgm:pt modelId="{71A1DB3D-17CA-4A49-9ACC-65B71E1313EA}" type="pres">
      <dgm:prSet presAssocID="{CEFD1A91-56E5-463B-8A35-2EDC08AD519A}" presName="composite2" presStyleCnt="0"/>
      <dgm:spPr/>
    </dgm:pt>
    <dgm:pt modelId="{3BE24C09-B9B7-494C-A49A-84042DFC7D56}" type="pres">
      <dgm:prSet presAssocID="{CEFD1A91-56E5-463B-8A35-2EDC08AD519A}" presName="background2" presStyleLbl="node2" presStyleIdx="1" presStyleCnt="2"/>
      <dgm:spPr/>
    </dgm:pt>
    <dgm:pt modelId="{B4947122-20B1-47CB-AB97-3ABDA8003E55}" type="pres">
      <dgm:prSet presAssocID="{CEFD1A91-56E5-463B-8A35-2EDC08AD519A}" presName="text2" presStyleLbl="fgAcc2" presStyleIdx="3" presStyleCnt="5" custScaleX="91905" custScaleY="138272" custLinFactNeighborX="-4026" custLinFactNeighborY="38039">
        <dgm:presLayoutVars>
          <dgm:chPref val="3"/>
        </dgm:presLayoutVars>
      </dgm:prSet>
      <dgm:spPr/>
      <dgm:t>
        <a:bodyPr/>
        <a:lstStyle/>
        <a:p>
          <a:endParaRPr lang="cs-CZ"/>
        </a:p>
      </dgm:t>
    </dgm:pt>
    <dgm:pt modelId="{C31F8AD6-845F-445D-82B5-A1F8D2CA45AF}" type="pres">
      <dgm:prSet presAssocID="{CEFD1A91-56E5-463B-8A35-2EDC08AD519A}" presName="hierChild3" presStyleCnt="0"/>
      <dgm:spPr/>
    </dgm:pt>
    <dgm:pt modelId="{6C4F05EE-1EA5-4D19-87C9-31384D0037E4}" type="pres">
      <dgm:prSet presAssocID="{102678EA-4453-4AD8-8D9D-16D5EC5F55E5}" presName="Name10" presStyleLbl="parChTrans1D2" presStyleIdx="4" presStyleCnt="5"/>
      <dgm:spPr/>
      <dgm:t>
        <a:bodyPr/>
        <a:lstStyle/>
        <a:p>
          <a:endParaRPr lang="cs-CZ"/>
        </a:p>
      </dgm:t>
    </dgm:pt>
    <dgm:pt modelId="{C12C073F-6BD9-48E3-BFE4-AA47D4671BCD}" type="pres">
      <dgm:prSet presAssocID="{AD4A9B01-8CD7-4F8D-B1B7-1EAB7C9F3BB4}" presName="hierRoot2" presStyleCnt="0"/>
      <dgm:spPr/>
    </dgm:pt>
    <dgm:pt modelId="{7547E765-598F-4A28-BABE-CFC51812F7CE}" type="pres">
      <dgm:prSet presAssocID="{AD4A9B01-8CD7-4F8D-B1B7-1EAB7C9F3BB4}" presName="composite2" presStyleCnt="0"/>
      <dgm:spPr/>
    </dgm:pt>
    <dgm:pt modelId="{C186167D-DDA1-41BC-8387-5E7876E39FCA}" type="pres">
      <dgm:prSet presAssocID="{AD4A9B01-8CD7-4F8D-B1B7-1EAB7C9F3BB4}" presName="background2" presStyleLbl="asst1" presStyleIdx="2" presStyleCnt="3"/>
      <dgm:spPr/>
    </dgm:pt>
    <dgm:pt modelId="{6B4F9515-0002-4F8E-A181-3EF2E5C2D39A}" type="pres">
      <dgm:prSet presAssocID="{AD4A9B01-8CD7-4F8D-B1B7-1EAB7C9F3BB4}" presName="text2" presStyleLbl="fgAcc2" presStyleIdx="4" presStyleCnt="5" custScaleX="93633" custScaleY="134059" custLinFactNeighborX="-4882" custLinFactNeighborY="35881">
        <dgm:presLayoutVars>
          <dgm:chPref val="3"/>
        </dgm:presLayoutVars>
      </dgm:prSet>
      <dgm:spPr/>
      <dgm:t>
        <a:bodyPr/>
        <a:lstStyle/>
        <a:p>
          <a:endParaRPr lang="cs-CZ"/>
        </a:p>
      </dgm:t>
    </dgm:pt>
    <dgm:pt modelId="{BFD4DEFF-0846-4964-A6CC-D660AF5DF3CD}" type="pres">
      <dgm:prSet presAssocID="{AD4A9B01-8CD7-4F8D-B1B7-1EAB7C9F3BB4}" presName="hierChild3" presStyleCnt="0"/>
      <dgm:spPr/>
    </dgm:pt>
    <dgm:pt modelId="{7E84BBEC-A461-4F02-9B43-5BF1BAFC5A97}" type="pres">
      <dgm:prSet presAssocID="{0ABC5A15-04C3-4ADF-B12B-1802CC4B406A}" presName="hierRoot1" presStyleCnt="0"/>
      <dgm:spPr/>
    </dgm:pt>
    <dgm:pt modelId="{9062A8A0-EB30-4936-92D7-5E35E767C5EB}" type="pres">
      <dgm:prSet presAssocID="{0ABC5A15-04C3-4ADF-B12B-1802CC4B406A}" presName="composite" presStyleCnt="0"/>
      <dgm:spPr/>
    </dgm:pt>
    <dgm:pt modelId="{403D8237-310A-4366-82E6-9E830E9CC222}" type="pres">
      <dgm:prSet presAssocID="{0ABC5A15-04C3-4ADF-B12B-1802CC4B406A}" presName="background" presStyleLbl="node0" presStyleIdx="1" presStyleCnt="4"/>
      <dgm:spPr/>
    </dgm:pt>
    <dgm:pt modelId="{9754A997-A429-4E06-A83C-ABAD0A2CACEF}" type="pres">
      <dgm:prSet presAssocID="{0ABC5A15-04C3-4ADF-B12B-1802CC4B406A}" presName="text" presStyleLbl="fgAcc0" presStyleIdx="1" presStyleCnt="4" custScaleX="83718" custScaleY="138272" custLinFactX="-200000" custLinFactNeighborX="-209294" custLinFactNeighborY="27276">
        <dgm:presLayoutVars>
          <dgm:chPref val="3"/>
        </dgm:presLayoutVars>
      </dgm:prSet>
      <dgm:spPr/>
      <dgm:t>
        <a:bodyPr/>
        <a:lstStyle/>
        <a:p>
          <a:endParaRPr lang="cs-CZ"/>
        </a:p>
      </dgm:t>
    </dgm:pt>
    <dgm:pt modelId="{60C8259E-D95C-4D33-8941-2388E18488B8}" type="pres">
      <dgm:prSet presAssocID="{0ABC5A15-04C3-4ADF-B12B-1802CC4B406A}" presName="hierChild2" presStyleCnt="0"/>
      <dgm:spPr/>
    </dgm:pt>
    <dgm:pt modelId="{21DA651E-C7F6-4A58-AE17-27598335431B}" type="pres">
      <dgm:prSet presAssocID="{4FD8D423-4096-4ADE-BF46-6E18828AD88C}" presName="hierRoot1" presStyleCnt="0"/>
      <dgm:spPr/>
    </dgm:pt>
    <dgm:pt modelId="{667C8779-0620-498C-AA4B-8E760E1E9F2B}" type="pres">
      <dgm:prSet presAssocID="{4FD8D423-4096-4ADE-BF46-6E18828AD88C}" presName="composite" presStyleCnt="0"/>
      <dgm:spPr/>
    </dgm:pt>
    <dgm:pt modelId="{F3DFD657-F556-46A6-9989-9BCE53C203AA}" type="pres">
      <dgm:prSet presAssocID="{4FD8D423-4096-4ADE-BF46-6E18828AD88C}" presName="background" presStyleLbl="node0" presStyleIdx="2" presStyleCnt="4"/>
      <dgm:spPr/>
    </dgm:pt>
    <dgm:pt modelId="{88901534-82CC-4766-B5BA-B54AD338F412}" type="pres">
      <dgm:prSet presAssocID="{4FD8D423-4096-4ADE-BF46-6E18828AD88C}" presName="text" presStyleLbl="fgAcc0" presStyleIdx="2" presStyleCnt="4" custScaleX="90596" custScaleY="138272" custLinFactNeighborX="65388" custLinFactNeighborY="28859">
        <dgm:presLayoutVars>
          <dgm:chPref val="3"/>
        </dgm:presLayoutVars>
      </dgm:prSet>
      <dgm:spPr/>
      <dgm:t>
        <a:bodyPr/>
        <a:lstStyle/>
        <a:p>
          <a:endParaRPr lang="cs-CZ"/>
        </a:p>
      </dgm:t>
    </dgm:pt>
    <dgm:pt modelId="{E67C1AF5-25C2-4E45-8356-EBC816BD91E4}" type="pres">
      <dgm:prSet presAssocID="{4FD8D423-4096-4ADE-BF46-6E18828AD88C}" presName="hierChild2" presStyleCnt="0"/>
      <dgm:spPr/>
    </dgm:pt>
    <dgm:pt modelId="{F1F0B74A-EF5C-4807-A744-032C385C7C71}" type="pres">
      <dgm:prSet presAssocID="{FC15C5D4-B359-4B8A-B440-7B60125278F9}" presName="hierRoot1" presStyleCnt="0"/>
      <dgm:spPr/>
    </dgm:pt>
    <dgm:pt modelId="{765F91D0-7E76-45C2-A74D-0382C9F37B0D}" type="pres">
      <dgm:prSet presAssocID="{FC15C5D4-B359-4B8A-B440-7B60125278F9}" presName="composite" presStyleCnt="0"/>
      <dgm:spPr/>
    </dgm:pt>
    <dgm:pt modelId="{CC34F11D-EB11-4C8D-BC76-96AF973E8F80}" type="pres">
      <dgm:prSet presAssocID="{FC15C5D4-B359-4B8A-B440-7B60125278F9}" presName="background" presStyleLbl="node0" presStyleIdx="3" presStyleCnt="4"/>
      <dgm:spPr/>
    </dgm:pt>
    <dgm:pt modelId="{BC638485-7EE7-4A92-9BB2-00DB0DC4134B}" type="pres">
      <dgm:prSet presAssocID="{FC15C5D4-B359-4B8A-B440-7B60125278F9}" presName="text" presStyleLbl="fgAcc0" presStyleIdx="3" presStyleCnt="4" custScaleX="97120" custScaleY="137528" custLinFactY="97142" custLinFactNeighborX="-7536" custLinFactNeighborY="100000">
        <dgm:presLayoutVars>
          <dgm:chPref val="3"/>
        </dgm:presLayoutVars>
      </dgm:prSet>
      <dgm:spPr/>
      <dgm:t>
        <a:bodyPr/>
        <a:lstStyle/>
        <a:p>
          <a:endParaRPr lang="cs-CZ"/>
        </a:p>
      </dgm:t>
    </dgm:pt>
    <dgm:pt modelId="{3F28F706-8ABF-4584-92FE-8850D808530A}" type="pres">
      <dgm:prSet presAssocID="{FC15C5D4-B359-4B8A-B440-7B60125278F9}" presName="hierChild2" presStyleCnt="0"/>
      <dgm:spPr/>
    </dgm:pt>
  </dgm:ptLst>
  <dgm:cxnLst>
    <dgm:cxn modelId="{09B21AAB-5286-4415-BCC6-5593BA8A502F}" srcId="{132CFB4C-8E10-424E-B945-CD709453FB8D}" destId="{44974478-223A-4494-8BFD-491AF17BCFA7}" srcOrd="1" destOrd="0" parTransId="{9D2EB6D1-1A75-4D72-B33E-0DAA210F259D}" sibTransId="{54482AAE-41B2-48F4-861F-FC935EEAE264}"/>
    <dgm:cxn modelId="{77A99098-6C7A-496E-8C4C-B55E400525D3}" srcId="{132CFB4C-8E10-424E-B945-CD709453FB8D}" destId="{AD4A9B01-8CD7-4F8D-B1B7-1EAB7C9F3BB4}" srcOrd="4" destOrd="0" parTransId="{102678EA-4453-4AD8-8D9D-16D5EC5F55E5}" sibTransId="{9C733828-4CE7-4CE4-B892-9ADEF5A1BDD1}"/>
    <dgm:cxn modelId="{EEFFA59C-381D-432E-ACB1-4F05D298C16C}" type="presOf" srcId="{90B22A35-F3DB-4288-A8F6-508D3FE6A487}" destId="{E258B489-D3D5-4F83-A881-E016978487B4}" srcOrd="0" destOrd="0" presId="urn:microsoft.com/office/officeart/2005/8/layout/hierarchy1"/>
    <dgm:cxn modelId="{844B941B-EEBE-4409-8803-89B95BC2B1CF}" type="presOf" srcId="{FAE0C6C3-5422-4240-ADD1-49B66F0AE231}" destId="{A0D23D2A-4007-4A76-AEF2-7D8C3264DE77}" srcOrd="0" destOrd="0" presId="urn:microsoft.com/office/officeart/2005/8/layout/hierarchy1"/>
    <dgm:cxn modelId="{B960D2CD-BC68-44A3-AE98-81E539AB3C1A}" type="presOf" srcId="{CEFD1A91-56E5-463B-8A35-2EDC08AD519A}" destId="{B4947122-20B1-47CB-AB97-3ABDA8003E55}" srcOrd="0" destOrd="0" presId="urn:microsoft.com/office/officeart/2005/8/layout/hierarchy1"/>
    <dgm:cxn modelId="{FDB77F1F-B542-489A-962D-0F64F119CF47}" srcId="{90B22A35-F3DB-4288-A8F6-508D3FE6A487}" destId="{132CFB4C-8E10-424E-B945-CD709453FB8D}" srcOrd="0" destOrd="0" parTransId="{58E4F6F8-E1BF-42A6-A811-11A25AF4A8B5}" sibTransId="{E3EDA6F1-ED1D-4B51-AA27-835C4EB5F318}"/>
    <dgm:cxn modelId="{4B30A79F-846B-4D5D-AEB5-7DD4B6F269B2}" srcId="{90B22A35-F3DB-4288-A8F6-508D3FE6A487}" destId="{0ABC5A15-04C3-4ADF-B12B-1802CC4B406A}" srcOrd="1" destOrd="0" parTransId="{8C38BF83-D608-49CD-AB93-6491E02BD73E}" sibTransId="{F08D5A24-D565-4FD1-884A-70AE954E1F35}"/>
    <dgm:cxn modelId="{9D047418-594A-493A-A595-DE989A420225}" type="presOf" srcId="{76DA4EE6-E891-4BB1-A790-30E7722887AE}" destId="{F096A076-0D1A-49A2-A665-DD685F892FE3}" srcOrd="0" destOrd="0" presId="urn:microsoft.com/office/officeart/2005/8/layout/hierarchy1"/>
    <dgm:cxn modelId="{E398CB92-75EC-4B82-8C25-78909A8D751B}" srcId="{132CFB4C-8E10-424E-B945-CD709453FB8D}" destId="{CEFD1A91-56E5-463B-8A35-2EDC08AD519A}" srcOrd="3" destOrd="0" parTransId="{FAE0C6C3-5422-4240-ADD1-49B66F0AE231}" sibTransId="{CFF8595A-694D-4E72-A9C5-EB021D6716C4}"/>
    <dgm:cxn modelId="{4D0BF9BB-F24C-4950-8B03-BA66A2AE5AC0}" type="presOf" srcId="{132CFB4C-8E10-424E-B945-CD709453FB8D}" destId="{D0E8BED5-77A7-4E61-805E-CF02325F6737}" srcOrd="0" destOrd="0" presId="urn:microsoft.com/office/officeart/2005/8/layout/hierarchy1"/>
    <dgm:cxn modelId="{B9DD413B-430E-4616-836A-803A899B1364}" type="presOf" srcId="{0ABC5A15-04C3-4ADF-B12B-1802CC4B406A}" destId="{9754A997-A429-4E06-A83C-ABAD0A2CACEF}" srcOrd="0" destOrd="0" presId="urn:microsoft.com/office/officeart/2005/8/layout/hierarchy1"/>
    <dgm:cxn modelId="{AFF58CA8-DF23-4527-A266-0D6EAABD4A62}" type="presOf" srcId="{FC15C5D4-B359-4B8A-B440-7B60125278F9}" destId="{BC638485-7EE7-4A92-9BB2-00DB0DC4134B}" srcOrd="0" destOrd="0" presId="urn:microsoft.com/office/officeart/2005/8/layout/hierarchy1"/>
    <dgm:cxn modelId="{576C534E-3A6C-4CEC-A349-316B96D1A236}" type="presOf" srcId="{4FD8D423-4096-4ADE-BF46-6E18828AD88C}" destId="{88901534-82CC-4766-B5BA-B54AD338F412}" srcOrd="0" destOrd="0" presId="urn:microsoft.com/office/officeart/2005/8/layout/hierarchy1"/>
    <dgm:cxn modelId="{C2B11323-A076-4AB6-9AF4-51497EF53AAB}" srcId="{90B22A35-F3DB-4288-A8F6-508D3FE6A487}" destId="{4FD8D423-4096-4ADE-BF46-6E18828AD88C}" srcOrd="2" destOrd="0" parTransId="{4240CA96-87CE-46EF-A992-7E0DCE288CD7}" sibTransId="{35F93C55-CE05-400C-B20B-D213B9CE8F43}"/>
    <dgm:cxn modelId="{D99CAD44-C5AC-4B55-8F3A-7CD9C618BF65}" type="presOf" srcId="{664B6DE7-8C54-41F1-A338-EDAB596C7715}" destId="{52A315CA-3C52-4420-831F-A0D6614EFCD9}" srcOrd="0" destOrd="0" presId="urn:microsoft.com/office/officeart/2005/8/layout/hierarchy1"/>
    <dgm:cxn modelId="{2BD04913-C843-4362-9F9D-B468E993BF16}" type="presOf" srcId="{102678EA-4453-4AD8-8D9D-16D5EC5F55E5}" destId="{6C4F05EE-1EA5-4D19-87C9-31384D0037E4}" srcOrd="0" destOrd="0" presId="urn:microsoft.com/office/officeart/2005/8/layout/hierarchy1"/>
    <dgm:cxn modelId="{5F83EC8E-5060-418E-AB59-781C4DFE25F5}" srcId="{132CFB4C-8E10-424E-B945-CD709453FB8D}" destId="{664B6DE7-8C54-41F1-A338-EDAB596C7715}" srcOrd="2" destOrd="0" parTransId="{0830ACBD-75BA-4686-A529-1109A7A86D7E}" sibTransId="{E43D0477-60A9-4565-9F7C-49CA7EEE88A4}"/>
    <dgm:cxn modelId="{DF57A3BA-D441-4E24-8869-DDB8291BA228}" type="presOf" srcId="{AD4A9B01-8CD7-4F8D-B1B7-1EAB7C9F3BB4}" destId="{6B4F9515-0002-4F8E-A181-3EF2E5C2D39A}" srcOrd="0" destOrd="0" presId="urn:microsoft.com/office/officeart/2005/8/layout/hierarchy1"/>
    <dgm:cxn modelId="{DAE10F5E-40B4-4845-B714-C0E2011F643E}" srcId="{132CFB4C-8E10-424E-B945-CD709453FB8D}" destId="{CED26CCF-AB69-48DE-824C-B078403A3611}" srcOrd="0" destOrd="0" parTransId="{76DA4EE6-E891-4BB1-A790-30E7722887AE}" sibTransId="{F1F553A4-8E31-4E8E-A1E9-915C81CDF9CA}"/>
    <dgm:cxn modelId="{C9CA1EEE-CA7C-4BC6-BA28-B6839DEE7A89}" type="presOf" srcId="{CED26CCF-AB69-48DE-824C-B078403A3611}" destId="{84F62016-F339-40D6-9E03-99CC78EA6593}" srcOrd="0" destOrd="0" presId="urn:microsoft.com/office/officeart/2005/8/layout/hierarchy1"/>
    <dgm:cxn modelId="{46596F8E-3F83-4DA0-A6AF-05F731C1392D}" type="presOf" srcId="{0830ACBD-75BA-4686-A529-1109A7A86D7E}" destId="{B1165BCD-18C0-4871-BB07-34C464444BDE}" srcOrd="0" destOrd="0" presId="urn:microsoft.com/office/officeart/2005/8/layout/hierarchy1"/>
    <dgm:cxn modelId="{7764430C-5952-4E8E-ABD4-494A1637DDD6}" srcId="{90B22A35-F3DB-4288-A8F6-508D3FE6A487}" destId="{FC15C5D4-B359-4B8A-B440-7B60125278F9}" srcOrd="3" destOrd="0" parTransId="{733BF968-2655-475F-B4BE-953A38EA5F7D}" sibTransId="{2B479C3A-FDEF-4DE7-9CC8-8B46402AB8E5}"/>
    <dgm:cxn modelId="{4FF870D4-634F-4226-9DDF-9D8C5298D6F8}" type="presOf" srcId="{44974478-223A-4494-8BFD-491AF17BCFA7}" destId="{F0BD2611-31F6-42DB-932A-BABDC8DE62FE}" srcOrd="0" destOrd="0" presId="urn:microsoft.com/office/officeart/2005/8/layout/hierarchy1"/>
    <dgm:cxn modelId="{53940BAD-65C1-4AB7-A92A-E10CFEB9E733}" type="presOf" srcId="{9D2EB6D1-1A75-4D72-B33E-0DAA210F259D}" destId="{53DBE187-76AA-4C9A-890F-82CBC0713C36}" srcOrd="0" destOrd="0" presId="urn:microsoft.com/office/officeart/2005/8/layout/hierarchy1"/>
    <dgm:cxn modelId="{122FA6EE-3C63-4C49-B441-4A1A0CDCBE52}" type="presParOf" srcId="{E258B489-D3D5-4F83-A881-E016978487B4}" destId="{97E51206-CD06-4F13-81A0-2ED04CB7B5ED}" srcOrd="0" destOrd="0" presId="urn:microsoft.com/office/officeart/2005/8/layout/hierarchy1"/>
    <dgm:cxn modelId="{9DD7A8E3-EBE4-4FF8-A997-20BDB489A1A9}" type="presParOf" srcId="{97E51206-CD06-4F13-81A0-2ED04CB7B5ED}" destId="{637BA73E-F951-4749-B3DE-945074ED6BCF}" srcOrd="0" destOrd="0" presId="urn:microsoft.com/office/officeart/2005/8/layout/hierarchy1"/>
    <dgm:cxn modelId="{37CEE56B-332A-4757-8970-7EF1F88C2F66}" type="presParOf" srcId="{637BA73E-F951-4749-B3DE-945074ED6BCF}" destId="{23F4334F-73F1-485D-AE23-88E9B46CE683}" srcOrd="0" destOrd="0" presId="urn:microsoft.com/office/officeart/2005/8/layout/hierarchy1"/>
    <dgm:cxn modelId="{066BD669-C3C6-448C-9353-363F3F0197F9}" type="presParOf" srcId="{637BA73E-F951-4749-B3DE-945074ED6BCF}" destId="{D0E8BED5-77A7-4E61-805E-CF02325F6737}" srcOrd="1" destOrd="0" presId="urn:microsoft.com/office/officeart/2005/8/layout/hierarchy1"/>
    <dgm:cxn modelId="{19BC6AB4-CF01-4EAB-8B04-8E83827B02DC}" type="presParOf" srcId="{97E51206-CD06-4F13-81A0-2ED04CB7B5ED}" destId="{37A6D030-600A-44AC-BD10-5D6B2A317ED3}" srcOrd="1" destOrd="0" presId="urn:microsoft.com/office/officeart/2005/8/layout/hierarchy1"/>
    <dgm:cxn modelId="{EB18EF9C-8C9A-427A-91BB-772E8F96EF63}" type="presParOf" srcId="{37A6D030-600A-44AC-BD10-5D6B2A317ED3}" destId="{F096A076-0D1A-49A2-A665-DD685F892FE3}" srcOrd="0" destOrd="0" presId="urn:microsoft.com/office/officeart/2005/8/layout/hierarchy1"/>
    <dgm:cxn modelId="{D8A36D53-6DAC-4B91-BFBE-1C230E456282}" type="presParOf" srcId="{37A6D030-600A-44AC-BD10-5D6B2A317ED3}" destId="{990FD42B-63EF-42BD-9A48-357D5875BC85}" srcOrd="1" destOrd="0" presId="urn:microsoft.com/office/officeart/2005/8/layout/hierarchy1"/>
    <dgm:cxn modelId="{54BB650A-C0BE-4709-BF94-6D69FD34A76D}" type="presParOf" srcId="{990FD42B-63EF-42BD-9A48-357D5875BC85}" destId="{DF2C0920-D2C2-49C1-8830-F90EE224CBF8}" srcOrd="0" destOrd="0" presId="urn:microsoft.com/office/officeart/2005/8/layout/hierarchy1"/>
    <dgm:cxn modelId="{31EF1A8E-7F6F-4D45-9346-43F3A392AF78}" type="presParOf" srcId="{DF2C0920-D2C2-49C1-8830-F90EE224CBF8}" destId="{0E905BC1-9CBE-4C16-A319-42D39F89735C}" srcOrd="0" destOrd="0" presId="urn:microsoft.com/office/officeart/2005/8/layout/hierarchy1"/>
    <dgm:cxn modelId="{1C4F38D8-2E7D-4C12-92A3-1DE86982AECD}" type="presParOf" srcId="{DF2C0920-D2C2-49C1-8830-F90EE224CBF8}" destId="{84F62016-F339-40D6-9E03-99CC78EA6593}" srcOrd="1" destOrd="0" presId="urn:microsoft.com/office/officeart/2005/8/layout/hierarchy1"/>
    <dgm:cxn modelId="{C8926A90-CB6F-4C4B-BC1C-43FAEBD89295}" type="presParOf" srcId="{990FD42B-63EF-42BD-9A48-357D5875BC85}" destId="{507FC24D-65F4-461F-866A-D8EE3C6E16E8}" srcOrd="1" destOrd="0" presId="urn:microsoft.com/office/officeart/2005/8/layout/hierarchy1"/>
    <dgm:cxn modelId="{BCB27EDB-8AEA-4EEF-AFB5-8A0CAE03418D}" type="presParOf" srcId="{37A6D030-600A-44AC-BD10-5D6B2A317ED3}" destId="{53DBE187-76AA-4C9A-890F-82CBC0713C36}" srcOrd="2" destOrd="0" presId="urn:microsoft.com/office/officeart/2005/8/layout/hierarchy1"/>
    <dgm:cxn modelId="{0EF823C9-18AC-4F42-A77B-36D52EA6A5BE}" type="presParOf" srcId="{37A6D030-600A-44AC-BD10-5D6B2A317ED3}" destId="{2A54B0FC-50E2-4F4C-B094-1B2ECCAA1F22}" srcOrd="3" destOrd="0" presId="urn:microsoft.com/office/officeart/2005/8/layout/hierarchy1"/>
    <dgm:cxn modelId="{A9E609C5-AAC6-4796-ABEC-276859D0DA75}" type="presParOf" srcId="{2A54B0FC-50E2-4F4C-B094-1B2ECCAA1F22}" destId="{C6A38D47-257D-457C-8E83-2CA773A23962}" srcOrd="0" destOrd="0" presId="urn:microsoft.com/office/officeart/2005/8/layout/hierarchy1"/>
    <dgm:cxn modelId="{67EA155E-6460-48FD-A9BB-099E7016203E}" type="presParOf" srcId="{C6A38D47-257D-457C-8E83-2CA773A23962}" destId="{F0B2415B-898B-4DC6-888A-0E2B13B41553}" srcOrd="0" destOrd="0" presId="urn:microsoft.com/office/officeart/2005/8/layout/hierarchy1"/>
    <dgm:cxn modelId="{F79026C1-C06B-4915-8457-730D74BB0B74}" type="presParOf" srcId="{C6A38D47-257D-457C-8E83-2CA773A23962}" destId="{F0BD2611-31F6-42DB-932A-BABDC8DE62FE}" srcOrd="1" destOrd="0" presId="urn:microsoft.com/office/officeart/2005/8/layout/hierarchy1"/>
    <dgm:cxn modelId="{0471040F-7CC9-4640-B1E9-73EC3EF2B921}" type="presParOf" srcId="{2A54B0FC-50E2-4F4C-B094-1B2ECCAA1F22}" destId="{1F1757ED-6763-4C71-BB7D-A5A8F2FC42FC}" srcOrd="1" destOrd="0" presId="urn:microsoft.com/office/officeart/2005/8/layout/hierarchy1"/>
    <dgm:cxn modelId="{E77E8D03-E17C-4B00-8193-1359A8D7F566}" type="presParOf" srcId="{37A6D030-600A-44AC-BD10-5D6B2A317ED3}" destId="{B1165BCD-18C0-4871-BB07-34C464444BDE}" srcOrd="4" destOrd="0" presId="urn:microsoft.com/office/officeart/2005/8/layout/hierarchy1"/>
    <dgm:cxn modelId="{B328A69B-0B58-43AB-AB1E-10B6514A6243}" type="presParOf" srcId="{37A6D030-600A-44AC-BD10-5D6B2A317ED3}" destId="{605EB04E-E443-4230-BEAF-3B343454F3BC}" srcOrd="5" destOrd="0" presId="urn:microsoft.com/office/officeart/2005/8/layout/hierarchy1"/>
    <dgm:cxn modelId="{DB8A75C2-3B65-4A6F-9217-8AD9C323E2C8}" type="presParOf" srcId="{605EB04E-E443-4230-BEAF-3B343454F3BC}" destId="{20CE3471-6C2E-4795-971D-8B151EC80B55}" srcOrd="0" destOrd="0" presId="urn:microsoft.com/office/officeart/2005/8/layout/hierarchy1"/>
    <dgm:cxn modelId="{FF3E1336-FCC6-4B0E-B13B-B9E6753C7625}" type="presParOf" srcId="{20CE3471-6C2E-4795-971D-8B151EC80B55}" destId="{0CEB5075-FCC1-4F68-8311-18F8F530B867}" srcOrd="0" destOrd="0" presId="urn:microsoft.com/office/officeart/2005/8/layout/hierarchy1"/>
    <dgm:cxn modelId="{497ABB92-F0F5-42D7-821A-89D78C724517}" type="presParOf" srcId="{20CE3471-6C2E-4795-971D-8B151EC80B55}" destId="{52A315CA-3C52-4420-831F-A0D6614EFCD9}" srcOrd="1" destOrd="0" presId="urn:microsoft.com/office/officeart/2005/8/layout/hierarchy1"/>
    <dgm:cxn modelId="{8F232504-F7E0-465B-A5C1-86C745E9F05D}" type="presParOf" srcId="{605EB04E-E443-4230-BEAF-3B343454F3BC}" destId="{6D2EDBD1-8D5E-4D1D-A722-D2008A2AFEB0}" srcOrd="1" destOrd="0" presId="urn:microsoft.com/office/officeart/2005/8/layout/hierarchy1"/>
    <dgm:cxn modelId="{5FB541CB-7CB1-43C6-9D70-32662CD5BA12}" type="presParOf" srcId="{37A6D030-600A-44AC-BD10-5D6B2A317ED3}" destId="{A0D23D2A-4007-4A76-AEF2-7D8C3264DE77}" srcOrd="6" destOrd="0" presId="urn:microsoft.com/office/officeart/2005/8/layout/hierarchy1"/>
    <dgm:cxn modelId="{D0E26E91-99A8-469F-AC9E-345C9E1E819D}" type="presParOf" srcId="{37A6D030-600A-44AC-BD10-5D6B2A317ED3}" destId="{B555E4E0-E9D8-4C87-AFB7-15D50E4F61A0}" srcOrd="7" destOrd="0" presId="urn:microsoft.com/office/officeart/2005/8/layout/hierarchy1"/>
    <dgm:cxn modelId="{BB74E6B3-42BE-40E5-9F51-85FD4CA60788}" type="presParOf" srcId="{B555E4E0-E9D8-4C87-AFB7-15D50E4F61A0}" destId="{71A1DB3D-17CA-4A49-9ACC-65B71E1313EA}" srcOrd="0" destOrd="0" presId="urn:microsoft.com/office/officeart/2005/8/layout/hierarchy1"/>
    <dgm:cxn modelId="{FA053342-519C-4DB7-9F8B-F9363C7CA427}" type="presParOf" srcId="{71A1DB3D-17CA-4A49-9ACC-65B71E1313EA}" destId="{3BE24C09-B9B7-494C-A49A-84042DFC7D56}" srcOrd="0" destOrd="0" presId="urn:microsoft.com/office/officeart/2005/8/layout/hierarchy1"/>
    <dgm:cxn modelId="{ACEDB6ED-A158-4C77-9656-9C2DEEAD94C4}" type="presParOf" srcId="{71A1DB3D-17CA-4A49-9ACC-65B71E1313EA}" destId="{B4947122-20B1-47CB-AB97-3ABDA8003E55}" srcOrd="1" destOrd="0" presId="urn:microsoft.com/office/officeart/2005/8/layout/hierarchy1"/>
    <dgm:cxn modelId="{90D964C6-5971-4058-848A-63026CD9CA05}" type="presParOf" srcId="{B555E4E0-E9D8-4C87-AFB7-15D50E4F61A0}" destId="{C31F8AD6-845F-445D-82B5-A1F8D2CA45AF}" srcOrd="1" destOrd="0" presId="urn:microsoft.com/office/officeart/2005/8/layout/hierarchy1"/>
    <dgm:cxn modelId="{95EF27A4-D447-4E52-87E5-9305C755B46D}" type="presParOf" srcId="{37A6D030-600A-44AC-BD10-5D6B2A317ED3}" destId="{6C4F05EE-1EA5-4D19-87C9-31384D0037E4}" srcOrd="8" destOrd="0" presId="urn:microsoft.com/office/officeart/2005/8/layout/hierarchy1"/>
    <dgm:cxn modelId="{3AE77FDB-CFFC-4E07-8D14-C0398A66BDD9}" type="presParOf" srcId="{37A6D030-600A-44AC-BD10-5D6B2A317ED3}" destId="{C12C073F-6BD9-48E3-BFE4-AA47D4671BCD}" srcOrd="9" destOrd="0" presId="urn:microsoft.com/office/officeart/2005/8/layout/hierarchy1"/>
    <dgm:cxn modelId="{2AF8E940-EF27-44D7-8F76-34901C1BD86E}" type="presParOf" srcId="{C12C073F-6BD9-48E3-BFE4-AA47D4671BCD}" destId="{7547E765-598F-4A28-BABE-CFC51812F7CE}" srcOrd="0" destOrd="0" presId="urn:microsoft.com/office/officeart/2005/8/layout/hierarchy1"/>
    <dgm:cxn modelId="{BDBFF3B9-5227-4EC0-AF8A-B68DDD2C9B1B}" type="presParOf" srcId="{7547E765-598F-4A28-BABE-CFC51812F7CE}" destId="{C186167D-DDA1-41BC-8387-5E7876E39FCA}" srcOrd="0" destOrd="0" presId="urn:microsoft.com/office/officeart/2005/8/layout/hierarchy1"/>
    <dgm:cxn modelId="{BCC61302-7C45-4D2F-8F31-AAB3621F4563}" type="presParOf" srcId="{7547E765-598F-4A28-BABE-CFC51812F7CE}" destId="{6B4F9515-0002-4F8E-A181-3EF2E5C2D39A}" srcOrd="1" destOrd="0" presId="urn:microsoft.com/office/officeart/2005/8/layout/hierarchy1"/>
    <dgm:cxn modelId="{46AB35EC-548B-4308-B2CC-BA16D4F8C167}" type="presParOf" srcId="{C12C073F-6BD9-48E3-BFE4-AA47D4671BCD}" destId="{BFD4DEFF-0846-4964-A6CC-D660AF5DF3CD}" srcOrd="1" destOrd="0" presId="urn:microsoft.com/office/officeart/2005/8/layout/hierarchy1"/>
    <dgm:cxn modelId="{62B609F4-8910-4F2C-AED4-E8C0ACA8D2EE}" type="presParOf" srcId="{E258B489-D3D5-4F83-A881-E016978487B4}" destId="{7E84BBEC-A461-4F02-9B43-5BF1BAFC5A97}" srcOrd="1" destOrd="0" presId="urn:microsoft.com/office/officeart/2005/8/layout/hierarchy1"/>
    <dgm:cxn modelId="{FF263FC6-4FB6-460B-A6E0-5E463EF3D514}" type="presParOf" srcId="{7E84BBEC-A461-4F02-9B43-5BF1BAFC5A97}" destId="{9062A8A0-EB30-4936-92D7-5E35E767C5EB}" srcOrd="0" destOrd="0" presId="urn:microsoft.com/office/officeart/2005/8/layout/hierarchy1"/>
    <dgm:cxn modelId="{3F99E738-65F8-41F7-B67F-40560DDAE702}" type="presParOf" srcId="{9062A8A0-EB30-4936-92D7-5E35E767C5EB}" destId="{403D8237-310A-4366-82E6-9E830E9CC222}" srcOrd="0" destOrd="0" presId="urn:microsoft.com/office/officeart/2005/8/layout/hierarchy1"/>
    <dgm:cxn modelId="{B00E4B86-A4DE-4B21-B718-10D537A95792}" type="presParOf" srcId="{9062A8A0-EB30-4936-92D7-5E35E767C5EB}" destId="{9754A997-A429-4E06-A83C-ABAD0A2CACEF}" srcOrd="1" destOrd="0" presId="urn:microsoft.com/office/officeart/2005/8/layout/hierarchy1"/>
    <dgm:cxn modelId="{D6131CD0-A4DF-45C9-BC3E-CE9B6534B1FD}" type="presParOf" srcId="{7E84BBEC-A461-4F02-9B43-5BF1BAFC5A97}" destId="{60C8259E-D95C-4D33-8941-2388E18488B8}" srcOrd="1" destOrd="0" presId="urn:microsoft.com/office/officeart/2005/8/layout/hierarchy1"/>
    <dgm:cxn modelId="{9FCE9313-EA19-4B36-8505-9ABC450EA201}" type="presParOf" srcId="{E258B489-D3D5-4F83-A881-E016978487B4}" destId="{21DA651E-C7F6-4A58-AE17-27598335431B}" srcOrd="2" destOrd="0" presId="urn:microsoft.com/office/officeart/2005/8/layout/hierarchy1"/>
    <dgm:cxn modelId="{6B1E9F5E-7DD9-4214-B874-6C02F7C4729A}" type="presParOf" srcId="{21DA651E-C7F6-4A58-AE17-27598335431B}" destId="{667C8779-0620-498C-AA4B-8E760E1E9F2B}" srcOrd="0" destOrd="0" presId="urn:microsoft.com/office/officeart/2005/8/layout/hierarchy1"/>
    <dgm:cxn modelId="{95B73CD6-EC3B-417E-B63C-36593625076E}" type="presParOf" srcId="{667C8779-0620-498C-AA4B-8E760E1E9F2B}" destId="{F3DFD657-F556-46A6-9989-9BCE53C203AA}" srcOrd="0" destOrd="0" presId="urn:microsoft.com/office/officeart/2005/8/layout/hierarchy1"/>
    <dgm:cxn modelId="{B9E2AB65-C492-49E3-AB5C-29B17C08580B}" type="presParOf" srcId="{667C8779-0620-498C-AA4B-8E760E1E9F2B}" destId="{88901534-82CC-4766-B5BA-B54AD338F412}" srcOrd="1" destOrd="0" presId="urn:microsoft.com/office/officeart/2005/8/layout/hierarchy1"/>
    <dgm:cxn modelId="{A4ACA9AF-8307-4C7C-B816-9D5951CC42FD}" type="presParOf" srcId="{21DA651E-C7F6-4A58-AE17-27598335431B}" destId="{E67C1AF5-25C2-4E45-8356-EBC816BD91E4}" srcOrd="1" destOrd="0" presId="urn:microsoft.com/office/officeart/2005/8/layout/hierarchy1"/>
    <dgm:cxn modelId="{2159C296-9FF3-4F83-B067-26980813564F}" type="presParOf" srcId="{E258B489-D3D5-4F83-A881-E016978487B4}" destId="{F1F0B74A-EF5C-4807-A744-032C385C7C71}" srcOrd="3" destOrd="0" presId="urn:microsoft.com/office/officeart/2005/8/layout/hierarchy1"/>
    <dgm:cxn modelId="{FAB4462A-7A3A-41BB-B8C7-A38494C17586}" type="presParOf" srcId="{F1F0B74A-EF5C-4807-A744-032C385C7C71}" destId="{765F91D0-7E76-45C2-A74D-0382C9F37B0D}" srcOrd="0" destOrd="0" presId="urn:microsoft.com/office/officeart/2005/8/layout/hierarchy1"/>
    <dgm:cxn modelId="{96CE1406-796A-4CC7-9F14-4F278938575B}" type="presParOf" srcId="{765F91D0-7E76-45C2-A74D-0382C9F37B0D}" destId="{CC34F11D-EB11-4C8D-BC76-96AF973E8F80}" srcOrd="0" destOrd="0" presId="urn:microsoft.com/office/officeart/2005/8/layout/hierarchy1"/>
    <dgm:cxn modelId="{B9C84B87-BD12-43A1-B2A3-C5B58017D005}" type="presParOf" srcId="{765F91D0-7E76-45C2-A74D-0382C9F37B0D}" destId="{BC638485-7EE7-4A92-9BB2-00DB0DC4134B}" srcOrd="1" destOrd="0" presId="urn:microsoft.com/office/officeart/2005/8/layout/hierarchy1"/>
    <dgm:cxn modelId="{CC0C3201-AB4B-4B84-98DF-95C596163CE1}" type="presParOf" srcId="{F1F0B74A-EF5C-4807-A744-032C385C7C71}" destId="{3F28F706-8ABF-4584-92FE-8850D808530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F05EE-1EA5-4D19-87C9-31384D0037E4}">
      <dsp:nvSpPr>
        <dsp:cNvPr id="0" name=""/>
        <dsp:cNvSpPr/>
      </dsp:nvSpPr>
      <dsp:spPr>
        <a:xfrm>
          <a:off x="4516675" y="1251217"/>
          <a:ext cx="4007243" cy="1807162"/>
        </a:xfrm>
        <a:custGeom>
          <a:avLst/>
          <a:gdLst/>
          <a:ahLst/>
          <a:cxnLst/>
          <a:rect l="0" t="0" r="0" b="0"/>
          <a:pathLst>
            <a:path>
              <a:moveTo>
                <a:pt x="0" y="0"/>
              </a:moveTo>
              <a:lnTo>
                <a:pt x="0" y="1651276"/>
              </a:lnTo>
              <a:lnTo>
                <a:pt x="4007243" y="1651276"/>
              </a:lnTo>
              <a:lnTo>
                <a:pt x="4007243" y="18071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23D2A-4007-4A76-AEF2-7D8C3264DE77}">
      <dsp:nvSpPr>
        <dsp:cNvPr id="0" name=""/>
        <dsp:cNvSpPr/>
      </dsp:nvSpPr>
      <dsp:spPr>
        <a:xfrm>
          <a:off x="4516675" y="1251217"/>
          <a:ext cx="2086655" cy="1830221"/>
        </a:xfrm>
        <a:custGeom>
          <a:avLst/>
          <a:gdLst/>
          <a:ahLst/>
          <a:cxnLst/>
          <a:rect l="0" t="0" r="0" b="0"/>
          <a:pathLst>
            <a:path>
              <a:moveTo>
                <a:pt x="0" y="0"/>
              </a:moveTo>
              <a:lnTo>
                <a:pt x="0" y="1674335"/>
              </a:lnTo>
              <a:lnTo>
                <a:pt x="2086655" y="1674335"/>
              </a:lnTo>
              <a:lnTo>
                <a:pt x="2086655" y="183022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165BCD-18C0-4871-BB07-34C464444BDE}">
      <dsp:nvSpPr>
        <dsp:cNvPr id="0" name=""/>
        <dsp:cNvSpPr/>
      </dsp:nvSpPr>
      <dsp:spPr>
        <a:xfrm>
          <a:off x="4516675" y="1251217"/>
          <a:ext cx="144209" cy="1825402"/>
        </a:xfrm>
        <a:custGeom>
          <a:avLst/>
          <a:gdLst/>
          <a:ahLst/>
          <a:cxnLst/>
          <a:rect l="0" t="0" r="0" b="0"/>
          <a:pathLst>
            <a:path>
              <a:moveTo>
                <a:pt x="0" y="0"/>
              </a:moveTo>
              <a:lnTo>
                <a:pt x="0" y="1669516"/>
              </a:lnTo>
              <a:lnTo>
                <a:pt x="144209" y="1669516"/>
              </a:lnTo>
              <a:lnTo>
                <a:pt x="144209" y="182540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BE187-76AA-4C9A-890F-82CBC0713C36}">
      <dsp:nvSpPr>
        <dsp:cNvPr id="0" name=""/>
        <dsp:cNvSpPr/>
      </dsp:nvSpPr>
      <dsp:spPr>
        <a:xfrm>
          <a:off x="2723782" y="1251217"/>
          <a:ext cx="1792893" cy="1819653"/>
        </a:xfrm>
        <a:custGeom>
          <a:avLst/>
          <a:gdLst/>
          <a:ahLst/>
          <a:cxnLst/>
          <a:rect l="0" t="0" r="0" b="0"/>
          <a:pathLst>
            <a:path>
              <a:moveTo>
                <a:pt x="1792893" y="0"/>
              </a:moveTo>
              <a:lnTo>
                <a:pt x="1792893" y="1663767"/>
              </a:lnTo>
              <a:lnTo>
                <a:pt x="0" y="1663767"/>
              </a:lnTo>
              <a:lnTo>
                <a:pt x="0" y="18196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6A076-0D1A-49A2-A665-DD685F892FE3}">
      <dsp:nvSpPr>
        <dsp:cNvPr id="0" name=""/>
        <dsp:cNvSpPr/>
      </dsp:nvSpPr>
      <dsp:spPr>
        <a:xfrm>
          <a:off x="765114" y="1251217"/>
          <a:ext cx="3751560" cy="1800099"/>
        </a:xfrm>
        <a:custGeom>
          <a:avLst/>
          <a:gdLst/>
          <a:ahLst/>
          <a:cxnLst/>
          <a:rect l="0" t="0" r="0" b="0"/>
          <a:pathLst>
            <a:path>
              <a:moveTo>
                <a:pt x="3751560" y="0"/>
              </a:moveTo>
              <a:lnTo>
                <a:pt x="3751560" y="1644213"/>
              </a:lnTo>
              <a:lnTo>
                <a:pt x="0" y="1644213"/>
              </a:lnTo>
              <a:lnTo>
                <a:pt x="0" y="18000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4334F-73F1-485D-AE23-88E9B46CE683}">
      <dsp:nvSpPr>
        <dsp:cNvPr id="0" name=""/>
        <dsp:cNvSpPr/>
      </dsp:nvSpPr>
      <dsp:spPr>
        <a:xfrm>
          <a:off x="3630684" y="-27710"/>
          <a:ext cx="1771981" cy="127892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8BED5-77A7-4E61-805E-CF02325F6737}">
      <dsp:nvSpPr>
        <dsp:cNvPr id="0" name=""/>
        <dsp:cNvSpPr/>
      </dsp:nvSpPr>
      <dsp:spPr>
        <a:xfrm>
          <a:off x="3817654" y="149910"/>
          <a:ext cx="1771981" cy="127892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cs-CZ" sz="1600" kern="1200" dirty="0"/>
            <a:t>Ředitel </a:t>
          </a:r>
          <a:br>
            <a:rPr lang="cs-CZ" sz="1600" kern="1200" dirty="0"/>
          </a:br>
          <a:r>
            <a:rPr lang="cs-CZ" sz="1600" kern="1200" dirty="0"/>
            <a:t>PhDr. Miroslav Novotný</a:t>
          </a:r>
        </a:p>
      </dsp:txBody>
      <dsp:txXfrm>
        <a:off x="3855112" y="187368"/>
        <a:ext cx="1697065" cy="1204011"/>
      </dsp:txXfrm>
    </dsp:sp>
    <dsp:sp modelId="{0E905BC1-9CBE-4C16-A319-42D39F89735C}">
      <dsp:nvSpPr>
        <dsp:cNvPr id="0" name=""/>
        <dsp:cNvSpPr/>
      </dsp:nvSpPr>
      <dsp:spPr>
        <a:xfrm>
          <a:off x="-52018" y="3051316"/>
          <a:ext cx="1634267" cy="146953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62016-F339-40D6-9E03-99CC78EA6593}">
      <dsp:nvSpPr>
        <dsp:cNvPr id="0" name=""/>
        <dsp:cNvSpPr/>
      </dsp:nvSpPr>
      <dsp:spPr>
        <a:xfrm>
          <a:off x="134951" y="3228938"/>
          <a:ext cx="1634267" cy="146953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kern="1200" dirty="0"/>
            <a:t>Rodinný poradce, </a:t>
          </a:r>
          <a:br>
            <a:rPr lang="cs-CZ" sz="1400" kern="1200" dirty="0"/>
          </a:br>
          <a:r>
            <a:rPr lang="cs-CZ" sz="1400" kern="1200" dirty="0"/>
            <a:t>PhDr. Miroslav Novotný</a:t>
          </a:r>
        </a:p>
      </dsp:txBody>
      <dsp:txXfrm>
        <a:off x="177992" y="3271979"/>
        <a:ext cx="1548185" cy="1383450"/>
      </dsp:txXfrm>
    </dsp:sp>
    <dsp:sp modelId="{F0B2415B-898B-4DC6-888A-0E2B13B41553}">
      <dsp:nvSpPr>
        <dsp:cNvPr id="0" name=""/>
        <dsp:cNvSpPr/>
      </dsp:nvSpPr>
      <dsp:spPr>
        <a:xfrm>
          <a:off x="1929819" y="3070870"/>
          <a:ext cx="1587924" cy="14456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D2611-31F6-42DB-932A-BABDC8DE62FE}">
      <dsp:nvSpPr>
        <dsp:cNvPr id="0" name=""/>
        <dsp:cNvSpPr/>
      </dsp:nvSpPr>
      <dsp:spPr>
        <a:xfrm>
          <a:off x="2116789" y="3248492"/>
          <a:ext cx="1587924" cy="144567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kern="1200" dirty="0"/>
            <a:t>Rodinný poradce,            Mgr. Martin Kracík</a:t>
          </a:r>
        </a:p>
      </dsp:txBody>
      <dsp:txXfrm>
        <a:off x="2159131" y="3290834"/>
        <a:ext cx="1503240" cy="1360988"/>
      </dsp:txXfrm>
    </dsp:sp>
    <dsp:sp modelId="{0CEB5075-FCC1-4F68-8311-18F8F530B867}">
      <dsp:nvSpPr>
        <dsp:cNvPr id="0" name=""/>
        <dsp:cNvSpPr/>
      </dsp:nvSpPr>
      <dsp:spPr>
        <a:xfrm>
          <a:off x="3885744" y="3076619"/>
          <a:ext cx="1550282" cy="14513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315CA-3C52-4420-831F-A0D6614EFCD9}">
      <dsp:nvSpPr>
        <dsp:cNvPr id="0" name=""/>
        <dsp:cNvSpPr/>
      </dsp:nvSpPr>
      <dsp:spPr>
        <a:xfrm>
          <a:off x="4072714" y="3254241"/>
          <a:ext cx="1550282" cy="145134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kern="1200" dirty="0"/>
            <a:t>Rodinný poradce, psycholog</a:t>
          </a:r>
          <a:br>
            <a:rPr lang="cs-CZ" sz="1400" kern="1200" dirty="0"/>
          </a:br>
          <a:r>
            <a:rPr lang="cs-CZ" sz="1400" kern="1200" dirty="0"/>
            <a:t>PhDr. Eva Březinová</a:t>
          </a:r>
        </a:p>
      </dsp:txBody>
      <dsp:txXfrm>
        <a:off x="4115222" y="3296749"/>
        <a:ext cx="1465266" cy="1366330"/>
      </dsp:txXfrm>
    </dsp:sp>
    <dsp:sp modelId="{3BE24C09-B9B7-494C-A49A-84042DFC7D56}">
      <dsp:nvSpPr>
        <dsp:cNvPr id="0" name=""/>
        <dsp:cNvSpPr/>
      </dsp:nvSpPr>
      <dsp:spPr>
        <a:xfrm>
          <a:off x="5830075" y="3081438"/>
          <a:ext cx="1546512" cy="14774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47122-20B1-47CB-AB97-3ABDA8003E55}">
      <dsp:nvSpPr>
        <dsp:cNvPr id="0" name=""/>
        <dsp:cNvSpPr/>
      </dsp:nvSpPr>
      <dsp:spPr>
        <a:xfrm>
          <a:off x="6017045" y="3259060"/>
          <a:ext cx="1546512" cy="14774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b="0" kern="1200" dirty="0"/>
            <a:t>Další odborný pracovník pro rodinné poradenství, Mgr. Jitka Chalupníková, </a:t>
          </a:r>
        </a:p>
      </dsp:txBody>
      <dsp:txXfrm>
        <a:off x="6060319" y="3302334"/>
        <a:ext cx="1459964" cy="1390934"/>
      </dsp:txXfrm>
    </dsp:sp>
    <dsp:sp modelId="{C186167D-DDA1-41BC-8387-5E7876E39FCA}">
      <dsp:nvSpPr>
        <dsp:cNvPr id="0" name=""/>
        <dsp:cNvSpPr/>
      </dsp:nvSpPr>
      <dsp:spPr>
        <a:xfrm>
          <a:off x="7736123" y="3058379"/>
          <a:ext cx="1575590" cy="1432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F9515-0002-4F8E-A181-3EF2E5C2D39A}">
      <dsp:nvSpPr>
        <dsp:cNvPr id="0" name=""/>
        <dsp:cNvSpPr/>
      </dsp:nvSpPr>
      <dsp:spPr>
        <a:xfrm>
          <a:off x="7923093" y="3236001"/>
          <a:ext cx="1575590" cy="14324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kern="1200" dirty="0"/>
            <a:t>Sociální pracovnice      Bc. Jana </a:t>
          </a:r>
          <a:r>
            <a:rPr lang="cs-CZ" sz="1400" kern="1200" dirty="0" err="1"/>
            <a:t>Mikásková</a:t>
          </a:r>
          <a:r>
            <a:rPr lang="cs-CZ" sz="1400" kern="1200" dirty="0"/>
            <a:t>, </a:t>
          </a:r>
        </a:p>
      </dsp:txBody>
      <dsp:txXfrm>
        <a:off x="7965048" y="3277956"/>
        <a:ext cx="1491680" cy="1348555"/>
      </dsp:txXfrm>
    </dsp:sp>
    <dsp:sp modelId="{403D8237-310A-4366-82E6-9E830E9CC222}">
      <dsp:nvSpPr>
        <dsp:cNvPr id="0" name=""/>
        <dsp:cNvSpPr/>
      </dsp:nvSpPr>
      <dsp:spPr>
        <a:xfrm>
          <a:off x="-186969" y="1198110"/>
          <a:ext cx="1408747" cy="14774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4A997-A429-4E06-A83C-ABAD0A2CACEF}">
      <dsp:nvSpPr>
        <dsp:cNvPr id="0" name=""/>
        <dsp:cNvSpPr/>
      </dsp:nvSpPr>
      <dsp:spPr>
        <a:xfrm>
          <a:off x="0" y="1375732"/>
          <a:ext cx="1408747" cy="14774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b="0" kern="1200" dirty="0"/>
            <a:t>Další odborný pracovník pro rodinné poradenství Ing. Tomáš </a:t>
          </a:r>
          <a:r>
            <a:rPr lang="cs-CZ" sz="1500" b="0" kern="1200" dirty="0" err="1"/>
            <a:t>Hawel</a:t>
          </a:r>
          <a:endParaRPr lang="cs-CZ" sz="1500" b="0" kern="1200" dirty="0"/>
        </a:p>
      </dsp:txBody>
      <dsp:txXfrm>
        <a:off x="41261" y="1416993"/>
        <a:ext cx="1326225" cy="1394960"/>
      </dsp:txXfrm>
    </dsp:sp>
    <dsp:sp modelId="{F3DFD657-F556-46A6-9989-9BCE53C203AA}">
      <dsp:nvSpPr>
        <dsp:cNvPr id="0" name=""/>
        <dsp:cNvSpPr/>
      </dsp:nvSpPr>
      <dsp:spPr>
        <a:xfrm>
          <a:off x="8841618" y="1215025"/>
          <a:ext cx="1524485" cy="14774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01534-82CC-4766-B5BA-B54AD338F412}">
      <dsp:nvSpPr>
        <dsp:cNvPr id="0" name=""/>
        <dsp:cNvSpPr/>
      </dsp:nvSpPr>
      <dsp:spPr>
        <a:xfrm>
          <a:off x="9028588" y="1392647"/>
          <a:ext cx="1524485" cy="14774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b="0" kern="1200" dirty="0"/>
            <a:t>Další odborný pracovník pro rodinné poradenství Mgr. Anna Krchňavá</a:t>
          </a:r>
        </a:p>
      </dsp:txBody>
      <dsp:txXfrm>
        <a:off x="9071862" y="1435921"/>
        <a:ext cx="1437937" cy="1390934"/>
      </dsp:txXfrm>
    </dsp:sp>
    <dsp:sp modelId="{CC34F11D-EB11-4C8D-BC76-96AF973E8F80}">
      <dsp:nvSpPr>
        <dsp:cNvPr id="0" name=""/>
        <dsp:cNvSpPr/>
      </dsp:nvSpPr>
      <dsp:spPr>
        <a:xfrm>
          <a:off x="9512930" y="3013185"/>
          <a:ext cx="1634267" cy="146953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38485-7EE7-4A92-9BB2-00DB0DC4134B}">
      <dsp:nvSpPr>
        <dsp:cNvPr id="0" name=""/>
        <dsp:cNvSpPr/>
      </dsp:nvSpPr>
      <dsp:spPr>
        <a:xfrm>
          <a:off x="9699900" y="3190807"/>
          <a:ext cx="1634267" cy="146953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a:t>Psycholog </a:t>
          </a:r>
          <a:r>
            <a:rPr lang="cs-CZ" sz="1500" kern="1200" dirty="0" err="1"/>
            <a:t>Olena</a:t>
          </a:r>
          <a:r>
            <a:rPr lang="cs-CZ" sz="1500" kern="1200" dirty="0"/>
            <a:t> </a:t>
          </a:r>
          <a:r>
            <a:rPr lang="cs-CZ" sz="1500" kern="1200" dirty="0" err="1"/>
            <a:t>Vandysheva</a:t>
          </a:r>
          <a:r>
            <a:rPr lang="cs-CZ" sz="1500" kern="1200" dirty="0"/>
            <a:t> pro ukrajinsky a rusky mluvící občany</a:t>
          </a:r>
        </a:p>
      </dsp:txBody>
      <dsp:txXfrm>
        <a:off x="9742941" y="3233848"/>
        <a:ext cx="1548185" cy="13834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140168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323604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221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193401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206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270101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126627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9777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250391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2DAA92D-7533-411A-AA23-85FCD87C39B8}" type="datetimeFigureOut">
              <a:rPr lang="cs-CZ" smtClean="0"/>
              <a:t>17.07.2023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374168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2DAA92D-7533-411A-AA23-85FCD87C39B8}" type="datetimeFigureOut">
              <a:rPr lang="cs-CZ" smtClean="0"/>
              <a:t>17.07.2023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260694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2DAA92D-7533-411A-AA23-85FCD87C39B8}" type="datetimeFigureOut">
              <a:rPr lang="cs-CZ" smtClean="0"/>
              <a:t>17.07.2023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175877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2DAA92D-7533-411A-AA23-85FCD87C39B8}" type="datetimeFigureOut">
              <a:rPr lang="cs-CZ" smtClean="0"/>
              <a:t>17.07.2023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312217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AA92D-7533-411A-AA23-85FCD87C39B8}" type="datetimeFigureOut">
              <a:rPr lang="cs-CZ" smtClean="0"/>
              <a:t>17.07.2023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261324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82DAA92D-7533-411A-AA23-85FCD87C39B8}" type="datetimeFigureOut">
              <a:rPr lang="cs-CZ" smtClean="0"/>
              <a:t>17.07.2023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97171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2DAA92D-7533-411A-AA23-85FCD87C39B8}" type="datetimeFigureOut">
              <a:rPr lang="cs-CZ" smtClean="0"/>
              <a:t>17.07.2023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A4D1EA3-44AD-4F61-9E62-3F70C3B7FAC2}" type="slidenum">
              <a:rPr lang="cs-CZ" smtClean="0"/>
              <a:t>‹#›</a:t>
            </a:fld>
            <a:endParaRPr lang="cs-CZ"/>
          </a:p>
        </p:txBody>
      </p:sp>
    </p:spTree>
    <p:extLst>
      <p:ext uri="{BB962C8B-B14F-4D97-AF65-F5344CB8AC3E}">
        <p14:creationId xmlns:p14="http://schemas.microsoft.com/office/powerpoint/2010/main" val="26978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DAA92D-7533-411A-AA23-85FCD87C39B8}" type="datetimeFigureOut">
              <a:rPr lang="cs-CZ" smtClean="0"/>
              <a:t>17.07.2023</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4D1EA3-44AD-4F61-9E62-3F70C3B7FAC2}" type="slidenum">
              <a:rPr lang="cs-CZ" smtClean="0"/>
              <a:t>‹#›</a:t>
            </a:fld>
            <a:endParaRPr lang="cs-CZ"/>
          </a:p>
        </p:txBody>
      </p:sp>
    </p:spTree>
    <p:extLst>
      <p:ext uri="{BB962C8B-B14F-4D97-AF65-F5344CB8AC3E}">
        <p14:creationId xmlns:p14="http://schemas.microsoft.com/office/powerpoint/2010/main" val="161156163"/>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www.poradna-vrchlabi.cz/" TargetMode="External"/><Relationship Id="rId2" Type="http://schemas.openxmlformats.org/officeDocument/2006/relationships/hyperlink" Target="mailto:cpp@poradna-vrchlabi.cz"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2FDE2B-145C-42F8-89E9-F25BF07F8551}"/>
              </a:ext>
            </a:extLst>
          </p:cNvPr>
          <p:cNvSpPr>
            <a:spLocks noGrp="1"/>
          </p:cNvSpPr>
          <p:nvPr>
            <p:ph type="ctrTitle"/>
          </p:nvPr>
        </p:nvSpPr>
        <p:spPr>
          <a:xfrm>
            <a:off x="1546273" y="2847703"/>
            <a:ext cx="9357515" cy="757646"/>
          </a:xfrm>
        </p:spPr>
        <p:txBody>
          <a:bodyPr>
            <a:noAutofit/>
          </a:bodyPr>
          <a:lstStyle/>
          <a:p>
            <a:pPr algn="ctr"/>
            <a:r>
              <a:rPr lang="cs-CZ" sz="3600" i="1" dirty="0">
                <a:solidFill>
                  <a:srgbClr val="C00000"/>
                </a:solidFill>
              </a:rPr>
              <a:t>Centrum </a:t>
            </a:r>
            <a:r>
              <a:rPr lang="cs-CZ" sz="4000" i="1" dirty="0">
                <a:solidFill>
                  <a:srgbClr val="C00000"/>
                </a:solidFill>
              </a:rPr>
              <a:t>psychologické</a:t>
            </a:r>
            <a:r>
              <a:rPr lang="cs-CZ" sz="3600" i="1" dirty="0">
                <a:solidFill>
                  <a:srgbClr val="C00000"/>
                </a:solidFill>
              </a:rPr>
              <a:t> podpory, z. s. </a:t>
            </a:r>
            <a:br>
              <a:rPr lang="cs-CZ" sz="3600" i="1" dirty="0">
                <a:solidFill>
                  <a:srgbClr val="C00000"/>
                </a:solidFill>
              </a:rPr>
            </a:br>
            <a:r>
              <a:rPr lang="cs-CZ" sz="3600" i="1" dirty="0">
                <a:solidFill>
                  <a:srgbClr val="C00000"/>
                </a:solidFill>
              </a:rPr>
              <a:t>Vrchlabí</a:t>
            </a:r>
          </a:p>
        </p:txBody>
      </p:sp>
      <p:sp>
        <p:nvSpPr>
          <p:cNvPr id="3" name="Podnadpis 2">
            <a:extLst>
              <a:ext uri="{FF2B5EF4-FFF2-40B4-BE49-F238E27FC236}">
                <a16:creationId xmlns:a16="http://schemas.microsoft.com/office/drawing/2014/main" id="{24859F2E-2B72-4FA1-9CCB-E70AC4239A3B}"/>
              </a:ext>
            </a:extLst>
          </p:cNvPr>
          <p:cNvSpPr>
            <a:spLocks noGrp="1"/>
          </p:cNvSpPr>
          <p:nvPr>
            <p:ph type="subTitle" idx="1"/>
          </p:nvPr>
        </p:nvSpPr>
        <p:spPr>
          <a:xfrm>
            <a:off x="2423161" y="4011283"/>
            <a:ext cx="7099612" cy="940279"/>
          </a:xfrm>
        </p:spPr>
        <p:txBody>
          <a:bodyPr>
            <a:normAutofit/>
          </a:bodyPr>
          <a:lstStyle/>
          <a:p>
            <a:pPr algn="ctr"/>
            <a:r>
              <a:rPr lang="cs-CZ" sz="5400" b="1" i="1" dirty="0">
                <a:solidFill>
                  <a:srgbClr val="C00000"/>
                </a:solidFill>
              </a:rPr>
              <a:t>Výroční zpráva 2022</a:t>
            </a:r>
          </a:p>
        </p:txBody>
      </p:sp>
      <p:pic>
        <p:nvPicPr>
          <p:cNvPr id="5" name="Obrázek 4">
            <a:extLst>
              <a:ext uri="{FF2B5EF4-FFF2-40B4-BE49-F238E27FC236}">
                <a16:creationId xmlns:a16="http://schemas.microsoft.com/office/drawing/2014/main" id="{A3ED4632-8BEE-4E86-B664-E54EC5CF8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017" y="325934"/>
            <a:ext cx="3108960" cy="1109749"/>
          </a:xfrm>
          <a:prstGeom prst="rect">
            <a:avLst/>
          </a:prstGeom>
        </p:spPr>
      </p:pic>
    </p:spTree>
    <p:extLst>
      <p:ext uri="{BB962C8B-B14F-4D97-AF65-F5344CB8AC3E}">
        <p14:creationId xmlns:p14="http://schemas.microsoft.com/office/powerpoint/2010/main" val="3094873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DAF61-6BF5-4B1F-A6BF-2B968E995630}"/>
              </a:ext>
            </a:extLst>
          </p:cNvPr>
          <p:cNvSpPr>
            <a:spLocks noGrp="1"/>
          </p:cNvSpPr>
          <p:nvPr>
            <p:ph type="title"/>
          </p:nvPr>
        </p:nvSpPr>
        <p:spPr>
          <a:xfrm>
            <a:off x="677334" y="609600"/>
            <a:ext cx="9106746" cy="1320800"/>
          </a:xfrm>
        </p:spPr>
        <p:txBody>
          <a:bodyPr>
            <a:normAutofit/>
          </a:bodyPr>
          <a:lstStyle/>
          <a:p>
            <a:pPr algn="ctr"/>
            <a:r>
              <a:rPr lang="cs-CZ" dirty="0"/>
              <a:t>Činnost poradny </a:t>
            </a:r>
            <a:endParaRPr lang="cs-CZ" dirty="0">
              <a:solidFill>
                <a:srgbClr val="0070C0"/>
              </a:solidFill>
            </a:endParaRPr>
          </a:p>
        </p:txBody>
      </p:sp>
      <p:sp>
        <p:nvSpPr>
          <p:cNvPr id="3" name="Zástupný symbol pro obsah 2">
            <a:extLst>
              <a:ext uri="{FF2B5EF4-FFF2-40B4-BE49-F238E27FC236}">
                <a16:creationId xmlns:a16="http://schemas.microsoft.com/office/drawing/2014/main" id="{1688B239-7133-4BA7-87EE-1CF6EA668ED2}"/>
              </a:ext>
            </a:extLst>
          </p:cNvPr>
          <p:cNvSpPr>
            <a:spLocks noGrp="1"/>
          </p:cNvSpPr>
          <p:nvPr>
            <p:ph idx="1"/>
          </p:nvPr>
        </p:nvSpPr>
        <p:spPr>
          <a:xfrm>
            <a:off x="1123405" y="2160589"/>
            <a:ext cx="8490857" cy="3880773"/>
          </a:xfrm>
        </p:spPr>
        <p:txBody>
          <a:bodyPr>
            <a:normAutofit/>
          </a:bodyPr>
          <a:lstStyle/>
          <a:p>
            <a:pPr marL="0" indent="0">
              <a:buNone/>
            </a:pPr>
            <a:r>
              <a:rPr lang="cs-CZ" dirty="0">
                <a:solidFill>
                  <a:schemeClr val="tx1"/>
                </a:solidFill>
              </a:rPr>
              <a:t>Příklady potřeb klientů: </a:t>
            </a:r>
          </a:p>
          <a:p>
            <a:pPr marL="0" indent="0">
              <a:buNone/>
            </a:pPr>
            <a:endParaRPr lang="cs-CZ" dirty="0">
              <a:solidFill>
                <a:schemeClr val="tx1"/>
              </a:solidFill>
            </a:endParaRPr>
          </a:p>
          <a:p>
            <a:r>
              <a:rPr lang="cs-CZ" dirty="0">
                <a:solidFill>
                  <a:schemeClr val="tx1"/>
                </a:solidFill>
              </a:rPr>
              <a:t>Zlepšení schopnosti komunikovat, řešit konfliktní situace mezi partnery,       v rodině a řešit výchovné problémy s dětmi.</a:t>
            </a:r>
          </a:p>
          <a:p>
            <a:r>
              <a:rPr lang="cs-CZ" dirty="0">
                <a:solidFill>
                  <a:schemeClr val="tx1"/>
                </a:solidFill>
              </a:rPr>
              <a:t>Úprava kontaktu s dítětem a řešení rozvodových a rozchodových situací partnerů/rodičů.</a:t>
            </a:r>
          </a:p>
          <a:p>
            <a:r>
              <a:rPr lang="cs-CZ" dirty="0">
                <a:solidFill>
                  <a:schemeClr val="tx1"/>
                </a:solidFill>
              </a:rPr>
              <a:t>Řešení osobních krizí, ztráty smyslu a radosti ze života, zdravé sebepojetí.</a:t>
            </a:r>
          </a:p>
          <a:p>
            <a:r>
              <a:rPr lang="cs-CZ" dirty="0">
                <a:solidFill>
                  <a:schemeClr val="tx1"/>
                </a:solidFill>
              </a:rPr>
              <a:t>Pomoc při obnově kontaktu s přirozeným sociálním prostředím.</a:t>
            </a:r>
          </a:p>
          <a:p>
            <a:pPr marL="0" indent="0">
              <a:buNone/>
            </a:pPr>
            <a:endParaRPr lang="cs-CZ" dirty="0">
              <a:solidFill>
                <a:schemeClr val="tx1"/>
              </a:solidFill>
            </a:endParaRPr>
          </a:p>
          <a:p>
            <a:pPr marL="0" indent="0">
              <a:buNone/>
            </a:pPr>
            <a:endParaRPr lang="cs-CZ" dirty="0">
              <a:solidFill>
                <a:schemeClr val="tx1"/>
              </a:solidFill>
            </a:endParaRPr>
          </a:p>
        </p:txBody>
      </p:sp>
    </p:spTree>
    <p:extLst>
      <p:ext uri="{BB962C8B-B14F-4D97-AF65-F5344CB8AC3E}">
        <p14:creationId xmlns:p14="http://schemas.microsoft.com/office/powerpoint/2010/main" val="163400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Prostory poradny</a:t>
            </a:r>
          </a:p>
        </p:txBody>
      </p:sp>
      <p:pic>
        <p:nvPicPr>
          <p:cNvPr id="6" name="Obrázek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93052" y="4045680"/>
            <a:ext cx="3480285" cy="2609750"/>
          </a:xfrm>
          <a:prstGeom prst="rect">
            <a:avLst/>
          </a:prstGeom>
        </p:spPr>
      </p:pic>
      <p:pic>
        <p:nvPicPr>
          <p:cNvPr id="8" name="Zástupný symbol pro obsah 7"/>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783770" y="1270000"/>
            <a:ext cx="3564397" cy="2665005"/>
          </a:xfrm>
        </p:spPr>
      </p:pic>
      <p:pic>
        <p:nvPicPr>
          <p:cNvPr id="9" name="Obrázek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26035" y="1270000"/>
            <a:ext cx="3578596" cy="2663629"/>
          </a:xfrm>
          <a:prstGeom prst="rect">
            <a:avLst/>
          </a:prstGeom>
        </p:spPr>
      </p:pic>
      <p:pic>
        <p:nvPicPr>
          <p:cNvPr id="3" name="Obrázek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02877" y="4012016"/>
            <a:ext cx="3533900" cy="2643414"/>
          </a:xfrm>
          <a:prstGeom prst="rect">
            <a:avLst/>
          </a:prstGeom>
        </p:spPr>
      </p:pic>
    </p:spTree>
    <p:extLst>
      <p:ext uri="{BB962C8B-B14F-4D97-AF65-F5344CB8AC3E}">
        <p14:creationId xmlns:p14="http://schemas.microsoft.com/office/powerpoint/2010/main" val="75877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3941A6-0BE2-43EA-8765-F31F5E8F8213}"/>
              </a:ext>
            </a:extLst>
          </p:cNvPr>
          <p:cNvSpPr>
            <a:spLocks noGrp="1"/>
          </p:cNvSpPr>
          <p:nvPr>
            <p:ph type="title"/>
          </p:nvPr>
        </p:nvSpPr>
        <p:spPr>
          <a:xfrm>
            <a:off x="1005840" y="609600"/>
            <a:ext cx="8686800" cy="1320800"/>
          </a:xfrm>
        </p:spPr>
        <p:txBody>
          <a:bodyPr>
            <a:normAutofit/>
          </a:bodyPr>
          <a:lstStyle/>
          <a:p>
            <a:pPr algn="ctr"/>
            <a:r>
              <a:rPr lang="cs-CZ" dirty="0"/>
              <a:t>Činnosti v rámci pověření k SPOD</a:t>
            </a:r>
          </a:p>
        </p:txBody>
      </p:sp>
      <p:sp>
        <p:nvSpPr>
          <p:cNvPr id="3" name="Zástupný symbol pro obsah 2">
            <a:extLst>
              <a:ext uri="{FF2B5EF4-FFF2-40B4-BE49-F238E27FC236}">
                <a16:creationId xmlns:a16="http://schemas.microsoft.com/office/drawing/2014/main" id="{9CD202B1-1F23-40E0-972A-FF6C7982B624}"/>
              </a:ext>
            </a:extLst>
          </p:cNvPr>
          <p:cNvSpPr>
            <a:spLocks noGrp="1"/>
          </p:cNvSpPr>
          <p:nvPr>
            <p:ph idx="1"/>
          </p:nvPr>
        </p:nvSpPr>
        <p:spPr>
          <a:xfrm>
            <a:off x="1005839" y="1269999"/>
            <a:ext cx="9052561" cy="5155967"/>
          </a:xfrm>
        </p:spPr>
        <p:txBody>
          <a:bodyPr>
            <a:noAutofit/>
          </a:bodyPr>
          <a:lstStyle/>
          <a:p>
            <a:pPr marL="0" indent="0" algn="just">
              <a:buNone/>
            </a:pPr>
            <a:r>
              <a:rPr lang="cs-CZ" sz="1500" b="1" dirty="0">
                <a:solidFill>
                  <a:schemeClr val="tx1"/>
                </a:solidFill>
              </a:rPr>
              <a:t>Rozhodnutím Krajského úřadu Královéhradeckého kraje ze dne 24. 5. 2019 je naše organizace dle ustanovení § 48 odst. 2 zákona č. 359/1999 Sb., pověřena  k výkonu sociálně-právní ochrany dětí        v rozsahu:</a:t>
            </a:r>
          </a:p>
          <a:p>
            <a:pPr marL="0" indent="0">
              <a:buNone/>
            </a:pPr>
            <a:r>
              <a:rPr lang="cs-CZ" sz="1500" b="1" dirty="0">
                <a:solidFill>
                  <a:schemeClr val="tx1"/>
                </a:solidFill>
              </a:rPr>
              <a:t>	Pomoc rodičům při řešení výchovných nebo jiných problémů souvisejících s péčí o dítě (§ 11 odst. 1 písm. a) zákona č. 359/1999 Sb.).</a:t>
            </a:r>
          </a:p>
          <a:p>
            <a:pPr marL="0" indent="0" algn="just">
              <a:buNone/>
            </a:pPr>
            <a:r>
              <a:rPr lang="cs-CZ" sz="1500" b="1" dirty="0">
                <a:solidFill>
                  <a:schemeClr val="tx1"/>
                </a:solidFill>
              </a:rPr>
              <a:t>Místo výkonu: </a:t>
            </a:r>
            <a:r>
              <a:rPr lang="cs-CZ" sz="1500" dirty="0">
                <a:solidFill>
                  <a:schemeClr val="tx1"/>
                </a:solidFill>
              </a:rPr>
              <a:t>Komenského 1248, 543 01 Vrchlabí a dále v Královéhradeckém kraji.</a:t>
            </a:r>
            <a:r>
              <a:rPr lang="cs-CZ" sz="1500" dirty="0"/>
              <a:t> Pomoc zajišťovali odborní pracovníci – psycholog a rodinní poradci, v rámci konzultací v prostorách poradny, formou rodinných, párových i individuálních jednání. Pracovníci konzultovali s rodiči, kteří byli doporučeni OSPOD s tím, aby byly řešeny jejich rodičovské vztahy – zejména jejich rodičovská komunikace a chování, jejich chování k dítěti nebo úpravy práv a povinností v rozchodové a </a:t>
            </a:r>
            <a:r>
              <a:rPr lang="cs-CZ" sz="1500" dirty="0" err="1"/>
              <a:t>porozchodové</a:t>
            </a:r>
            <a:r>
              <a:rPr lang="cs-CZ" sz="1500" dirty="0"/>
              <a:t> době.</a:t>
            </a:r>
          </a:p>
          <a:p>
            <a:pPr marL="0" indent="0" algn="just">
              <a:buNone/>
            </a:pPr>
            <a:endParaRPr lang="cs-CZ" sz="1500" dirty="0"/>
          </a:p>
          <a:p>
            <a:pPr marL="0" indent="0" algn="just">
              <a:buNone/>
            </a:pPr>
            <a:r>
              <a:rPr lang="cs-CZ" sz="1500" b="1" dirty="0">
                <a:solidFill>
                  <a:schemeClr val="tx1"/>
                </a:solidFill>
              </a:rPr>
              <a:t>	Poskytování nebo zprostředkování poradenství rodičům při výchově a vzdělávání dítěte a při péči o dítě zdravotně postižené (§ 11 odst. 1 písm. b) zákona č. 359/1999 Sb.).</a:t>
            </a:r>
          </a:p>
          <a:p>
            <a:pPr marL="0" indent="0" algn="just">
              <a:buNone/>
            </a:pPr>
            <a:r>
              <a:rPr lang="cs-CZ" sz="1500" b="1" dirty="0">
                <a:solidFill>
                  <a:schemeClr val="tx1"/>
                </a:solidFill>
              </a:rPr>
              <a:t>Místo výkonu: </a:t>
            </a:r>
            <a:r>
              <a:rPr lang="cs-CZ" sz="1500" dirty="0">
                <a:solidFill>
                  <a:schemeClr val="tx1"/>
                </a:solidFill>
              </a:rPr>
              <a:t>Komenského 1248, 543 01 Vrchlabí a dále v Královéhradeckém kraji.</a:t>
            </a:r>
            <a:r>
              <a:rPr lang="cs-CZ" sz="1500" dirty="0"/>
              <a:t> Pomoc zajišťovali odborní pracovníci – psycholog a rodinní poradci, v rámci konzultací v prostorách poradny, formou rodinných, párových i individuálních jednání. Poradenství zajišťovala především psycholožka PhDr. Březinová, která hlavně s menšími dětmi využívá terapii hrou. Poradna spolupracovala s Krizovým centrem v Hradci Králové.</a:t>
            </a:r>
            <a:endParaRPr lang="cs-CZ" sz="2000" b="1" dirty="0">
              <a:solidFill>
                <a:schemeClr val="tx1"/>
              </a:solidFill>
            </a:endParaRPr>
          </a:p>
          <a:p>
            <a:pPr marL="0" indent="0" algn="just">
              <a:buNone/>
            </a:pPr>
            <a:endParaRPr lang="cs-CZ" sz="2000" b="1" dirty="0"/>
          </a:p>
          <a:p>
            <a:pPr marL="0" indent="0" algn="just">
              <a:buNone/>
            </a:pPr>
            <a:endParaRPr lang="cs-CZ" sz="2000" dirty="0">
              <a:solidFill>
                <a:schemeClr val="tx1"/>
              </a:solidFill>
            </a:endParaRPr>
          </a:p>
          <a:p>
            <a:pPr marL="0" indent="0" algn="just">
              <a:buNone/>
            </a:pPr>
            <a:endParaRPr lang="cs-CZ" sz="2000" dirty="0">
              <a:solidFill>
                <a:schemeClr val="tx1"/>
              </a:solidFill>
            </a:endParaRPr>
          </a:p>
        </p:txBody>
      </p:sp>
    </p:spTree>
    <p:extLst>
      <p:ext uri="{BB962C8B-B14F-4D97-AF65-F5344CB8AC3E}">
        <p14:creationId xmlns:p14="http://schemas.microsoft.com/office/powerpoint/2010/main" val="155035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Činnosti v rámci pověření k SPOD</a:t>
            </a:r>
            <a:br>
              <a:rPr lang="cs-CZ" dirty="0"/>
            </a:br>
            <a:r>
              <a:rPr lang="cs-CZ" sz="1800" dirty="0"/>
              <a:t>pokračování</a:t>
            </a:r>
          </a:p>
        </p:txBody>
      </p:sp>
      <p:sp>
        <p:nvSpPr>
          <p:cNvPr id="3" name="Zástupný symbol pro obsah 2"/>
          <p:cNvSpPr>
            <a:spLocks noGrp="1"/>
          </p:cNvSpPr>
          <p:nvPr>
            <p:ph idx="1"/>
          </p:nvPr>
        </p:nvSpPr>
        <p:spPr>
          <a:xfrm>
            <a:off x="677333" y="1568741"/>
            <a:ext cx="9694576" cy="4472621"/>
          </a:xfrm>
        </p:spPr>
        <p:txBody>
          <a:bodyPr>
            <a:noAutofit/>
          </a:bodyPr>
          <a:lstStyle/>
          <a:p>
            <a:pPr marL="0" indent="0" algn="just">
              <a:lnSpc>
                <a:spcPct val="120000"/>
              </a:lnSpc>
              <a:buNone/>
            </a:pPr>
            <a:endParaRPr lang="cs-CZ" sz="1600" dirty="0">
              <a:solidFill>
                <a:schemeClr val="tx1"/>
              </a:solidFill>
            </a:endParaRPr>
          </a:p>
          <a:p>
            <a:pPr marL="0" indent="0" algn="just">
              <a:lnSpc>
                <a:spcPts val="2000"/>
              </a:lnSpc>
              <a:buNone/>
            </a:pPr>
            <a:r>
              <a:rPr lang="cs-CZ" sz="1600" b="1" dirty="0">
                <a:solidFill>
                  <a:schemeClr val="tx1"/>
                </a:solidFill>
              </a:rPr>
              <a:t>	</a:t>
            </a:r>
            <a:r>
              <a:rPr lang="cs-CZ" sz="1500" b="1" dirty="0">
                <a:solidFill>
                  <a:schemeClr val="tx1"/>
                </a:solidFill>
              </a:rPr>
              <a:t>Pořádání přednášek a kurzů zaměřených v rámci poradenské činnosti na řešení výchovných, sociálních a jiných problémů souvisejících s péčí o dítě a jeho výchovu (§ 11 odst. 1 písm. c) zákona č. 359/1999 Sb.). </a:t>
            </a:r>
          </a:p>
          <a:p>
            <a:pPr marL="0" indent="0" algn="just">
              <a:lnSpc>
                <a:spcPts val="2000"/>
              </a:lnSpc>
              <a:buNone/>
            </a:pPr>
            <a:r>
              <a:rPr lang="cs-CZ" sz="1500" b="1" dirty="0">
                <a:solidFill>
                  <a:schemeClr val="tx1"/>
                </a:solidFill>
              </a:rPr>
              <a:t>Místo výkonu: </a:t>
            </a:r>
            <a:r>
              <a:rPr lang="cs-CZ" sz="1500" dirty="0">
                <a:solidFill>
                  <a:schemeClr val="tx1"/>
                </a:solidFill>
              </a:rPr>
              <a:t>Komenského 1248, 543 01 Vrchlabí a dále v Královéhradeckém kraji.</a:t>
            </a:r>
            <a:r>
              <a:rPr lang="cs-CZ" sz="1500" dirty="0"/>
              <a:t> Odborní pracovníci poskytli poradenskou činnost ve spolupráci s OSPOD Vrchlabí na téma: setkání - Svépomocná skupina pro pečující a workshop Aktuální nárůst psychologických problémů u dětí a mladistvých.</a:t>
            </a:r>
          </a:p>
          <a:p>
            <a:pPr marL="0" indent="0" algn="just">
              <a:lnSpc>
                <a:spcPts val="2000"/>
              </a:lnSpc>
              <a:buNone/>
            </a:pPr>
            <a:r>
              <a:rPr lang="cs-CZ" sz="1500" b="1" dirty="0">
                <a:solidFill>
                  <a:schemeClr val="tx1"/>
                </a:solidFill>
              </a:rPr>
              <a:t>	Činnost zaměřená na ochranu dětí před škodlivými vlivy a předcházení jejich vzniku (§ 31 a 32 zákona č. 359/1999 Sb.). </a:t>
            </a:r>
          </a:p>
          <a:p>
            <a:pPr marL="0" indent="0" algn="just">
              <a:lnSpc>
                <a:spcPts val="2000"/>
              </a:lnSpc>
              <a:buNone/>
            </a:pPr>
            <a:r>
              <a:rPr lang="cs-CZ" sz="1500" b="1" dirty="0">
                <a:solidFill>
                  <a:schemeClr val="tx1"/>
                </a:solidFill>
              </a:rPr>
              <a:t>Místo výkonu: </a:t>
            </a:r>
            <a:r>
              <a:rPr lang="cs-CZ" sz="1500" dirty="0">
                <a:solidFill>
                  <a:schemeClr val="tx1"/>
                </a:solidFill>
              </a:rPr>
              <a:t>Komenského 1248, 543 01 Vrchlabí a dále v Královéhradeckém kraji.</a:t>
            </a:r>
            <a:r>
              <a:rPr lang="cs-CZ" sz="1500" dirty="0"/>
              <a:t> Preventivní pomoc zajišťovali odborní pracovníci – psycholog a rodinní poradci, v rámci konzultací v prostorách poradny, formou rodinných, párových i individuálních jednání. A to především s rodiči  a zákonnými zástupci dětí, které měly  potíže ve výchovné oblasti nebo se vlivem úmrtí rodiče složitě řešila změna jejich výchovného prostředí. </a:t>
            </a:r>
            <a:endParaRPr lang="cs-CZ" sz="1600" dirty="0"/>
          </a:p>
        </p:txBody>
      </p:sp>
    </p:spTree>
    <p:extLst>
      <p:ext uri="{BB962C8B-B14F-4D97-AF65-F5344CB8AC3E}">
        <p14:creationId xmlns:p14="http://schemas.microsoft.com/office/powerpoint/2010/main" val="383459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EF9E7E-35D3-4AE4-821C-992F177EE3AD}"/>
              </a:ext>
            </a:extLst>
          </p:cNvPr>
          <p:cNvSpPr>
            <a:spLocks noGrp="1"/>
          </p:cNvSpPr>
          <p:nvPr>
            <p:ph type="title"/>
          </p:nvPr>
        </p:nvSpPr>
        <p:spPr>
          <a:xfrm>
            <a:off x="677333" y="609600"/>
            <a:ext cx="9002243" cy="1320800"/>
          </a:xfrm>
        </p:spPr>
        <p:txBody>
          <a:bodyPr>
            <a:normAutofit fontScale="90000"/>
          </a:bodyPr>
          <a:lstStyle/>
          <a:p>
            <a:pPr algn="ctr"/>
            <a:r>
              <a:rPr lang="cs-CZ" dirty="0"/>
              <a:t>V roce 2022 se na výkonu činností v rámci pověření SPOD podíleli:</a:t>
            </a:r>
            <a:br>
              <a:rPr lang="cs-CZ" dirty="0"/>
            </a:br>
            <a:endParaRPr lang="cs-CZ" dirty="0"/>
          </a:p>
        </p:txBody>
      </p:sp>
      <p:sp>
        <p:nvSpPr>
          <p:cNvPr id="3" name="Zástupný symbol pro obsah 2">
            <a:extLst>
              <a:ext uri="{FF2B5EF4-FFF2-40B4-BE49-F238E27FC236}">
                <a16:creationId xmlns:a16="http://schemas.microsoft.com/office/drawing/2014/main" id="{D72DC028-B7CD-4626-B086-834620F21C17}"/>
              </a:ext>
            </a:extLst>
          </p:cNvPr>
          <p:cNvSpPr>
            <a:spLocks noGrp="1"/>
          </p:cNvSpPr>
          <p:nvPr>
            <p:ph idx="1"/>
          </p:nvPr>
        </p:nvSpPr>
        <p:spPr>
          <a:xfrm>
            <a:off x="677333" y="2160589"/>
            <a:ext cx="10830039" cy="4266337"/>
          </a:xfrm>
        </p:spPr>
        <p:txBody>
          <a:bodyPr>
            <a:normAutofit fontScale="77500" lnSpcReduction="20000"/>
          </a:bodyPr>
          <a:lstStyle/>
          <a:p>
            <a:pPr marL="0" indent="0">
              <a:buNone/>
            </a:pPr>
            <a:endParaRPr lang="cs-CZ" sz="1600" dirty="0"/>
          </a:p>
          <a:p>
            <a:pPr>
              <a:lnSpc>
                <a:spcPts val="1300"/>
              </a:lnSpc>
            </a:pPr>
            <a:r>
              <a:rPr lang="cs-CZ" sz="2700" dirty="0">
                <a:solidFill>
                  <a:schemeClr val="tx1"/>
                </a:solidFill>
              </a:rPr>
              <a:t>PhDr. Miroslav Novotný, ředitel, rodinný poradce. </a:t>
            </a:r>
          </a:p>
          <a:p>
            <a:pPr>
              <a:lnSpc>
                <a:spcPts val="1300"/>
              </a:lnSpc>
            </a:pPr>
            <a:r>
              <a:rPr lang="cs-CZ" sz="2700" dirty="0">
                <a:solidFill>
                  <a:schemeClr val="tx1"/>
                </a:solidFill>
              </a:rPr>
              <a:t>PhDr. Eva Březinová, psycholožka, rodinná poradkyně.</a:t>
            </a:r>
          </a:p>
          <a:p>
            <a:pPr>
              <a:lnSpc>
                <a:spcPts val="1300"/>
              </a:lnSpc>
            </a:pPr>
            <a:r>
              <a:rPr lang="cs-CZ" sz="2700" dirty="0">
                <a:solidFill>
                  <a:schemeClr val="tx1"/>
                </a:solidFill>
              </a:rPr>
              <a:t>Mgr. Jitka Chalupníková, další odborný pracovník pro rodinné poradenství.</a:t>
            </a:r>
          </a:p>
          <a:p>
            <a:pPr>
              <a:lnSpc>
                <a:spcPts val="1300"/>
              </a:lnSpc>
            </a:pPr>
            <a:r>
              <a:rPr lang="cs-CZ" sz="2700" dirty="0">
                <a:solidFill>
                  <a:schemeClr val="tx1"/>
                </a:solidFill>
              </a:rPr>
              <a:t>Bc. Jana </a:t>
            </a:r>
            <a:r>
              <a:rPr lang="cs-CZ" sz="2700" dirty="0" err="1">
                <a:solidFill>
                  <a:schemeClr val="tx1"/>
                </a:solidFill>
              </a:rPr>
              <a:t>Mikásková</a:t>
            </a:r>
            <a:r>
              <a:rPr lang="cs-CZ" sz="2700" dirty="0">
                <a:solidFill>
                  <a:schemeClr val="tx1"/>
                </a:solidFill>
              </a:rPr>
              <a:t>, sociální pracovnice.</a:t>
            </a:r>
          </a:p>
          <a:p>
            <a:pPr>
              <a:lnSpc>
                <a:spcPts val="1300"/>
              </a:lnSpc>
            </a:pPr>
            <a:r>
              <a:rPr lang="cs-CZ" sz="2700" dirty="0">
                <a:solidFill>
                  <a:schemeClr val="tx1"/>
                </a:solidFill>
              </a:rPr>
              <a:t>Mgr. Martin Kracík, rodinný poradce.</a:t>
            </a:r>
          </a:p>
          <a:p>
            <a:pPr>
              <a:lnSpc>
                <a:spcPts val="1300"/>
              </a:lnSpc>
            </a:pPr>
            <a:r>
              <a:rPr lang="cs-CZ" sz="2700" dirty="0">
                <a:solidFill>
                  <a:schemeClr val="tx1"/>
                </a:solidFill>
              </a:rPr>
              <a:t>Mgr. Anna Krchňavá, další odborný pracovník pro rodinné poradenství.</a:t>
            </a:r>
          </a:p>
          <a:p>
            <a:pPr>
              <a:lnSpc>
                <a:spcPts val="1300"/>
              </a:lnSpc>
            </a:pPr>
            <a:endParaRPr lang="cs-CZ" sz="2700" dirty="0">
              <a:solidFill>
                <a:schemeClr val="tx1"/>
              </a:solidFill>
            </a:endParaRPr>
          </a:p>
          <a:p>
            <a:pPr marL="0" indent="0">
              <a:lnSpc>
                <a:spcPct val="120000"/>
              </a:lnSpc>
              <a:buNone/>
            </a:pPr>
            <a:endParaRPr lang="cs-CZ" sz="2700" dirty="0">
              <a:solidFill>
                <a:schemeClr val="tx1"/>
              </a:solidFill>
            </a:endParaRPr>
          </a:p>
          <a:p>
            <a:pPr>
              <a:lnSpc>
                <a:spcPct val="120000"/>
              </a:lnSpc>
            </a:pPr>
            <a:endParaRPr lang="cs-CZ" sz="2700" dirty="0">
              <a:solidFill>
                <a:schemeClr val="tx1"/>
              </a:solidFill>
            </a:endParaRPr>
          </a:p>
          <a:p>
            <a:pPr marL="0" indent="0" algn="just">
              <a:lnSpc>
                <a:spcPts val="2300"/>
              </a:lnSpc>
              <a:buNone/>
            </a:pPr>
            <a:r>
              <a:rPr lang="cs-CZ" sz="2700" dirty="0">
                <a:solidFill>
                  <a:schemeClr val="tx1"/>
                </a:solidFill>
              </a:rPr>
              <a:t>Veškeré aktivity v rámci pověření SPOD byly vykonávány na adrese provozovny CPP, z. s., Komenského 1248, 543 01 Vrchlabí a v rámci případových konferencí na </a:t>
            </a:r>
            <a:r>
              <a:rPr lang="cs-CZ" sz="2700" dirty="0" err="1">
                <a:solidFill>
                  <a:schemeClr val="tx1"/>
                </a:solidFill>
              </a:rPr>
              <a:t>MěÚ</a:t>
            </a:r>
            <a:r>
              <a:rPr lang="cs-CZ" sz="2700" dirty="0">
                <a:solidFill>
                  <a:schemeClr val="tx1"/>
                </a:solidFill>
              </a:rPr>
              <a:t> Vrchlabí, odboru sociálním a zdravotním, na adrese  Krkonošská 8, 543 01 Vrchlabí.</a:t>
            </a:r>
          </a:p>
        </p:txBody>
      </p:sp>
    </p:spTree>
    <p:extLst>
      <p:ext uri="{BB962C8B-B14F-4D97-AF65-F5344CB8AC3E}">
        <p14:creationId xmlns:p14="http://schemas.microsoft.com/office/powerpoint/2010/main" val="24347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BBAC34-7A54-4B84-99AE-F7B7533F9927}"/>
              </a:ext>
            </a:extLst>
          </p:cNvPr>
          <p:cNvSpPr>
            <a:spLocks noGrp="1"/>
          </p:cNvSpPr>
          <p:nvPr>
            <p:ph type="title"/>
          </p:nvPr>
        </p:nvSpPr>
        <p:spPr>
          <a:xfrm>
            <a:off x="1295402" y="609600"/>
            <a:ext cx="8632368" cy="1320800"/>
          </a:xfrm>
        </p:spPr>
        <p:txBody>
          <a:bodyPr/>
          <a:lstStyle/>
          <a:p>
            <a:pPr algn="ctr"/>
            <a:r>
              <a:rPr lang="cs-CZ" dirty="0"/>
              <a:t>Statistika činnosti</a:t>
            </a:r>
          </a:p>
        </p:txBody>
      </p:sp>
      <p:graphicFrame>
        <p:nvGraphicFramePr>
          <p:cNvPr id="3" name="Tabulka 2">
            <a:extLst>
              <a:ext uri="{FF2B5EF4-FFF2-40B4-BE49-F238E27FC236}">
                <a16:creationId xmlns:a16="http://schemas.microsoft.com/office/drawing/2014/main" id="{2F54E30B-7205-4CA2-9E90-F89029E3B37F}"/>
              </a:ext>
            </a:extLst>
          </p:cNvPr>
          <p:cNvGraphicFramePr>
            <a:graphicFrameLocks noGrp="1"/>
          </p:cNvGraphicFramePr>
          <p:nvPr>
            <p:extLst>
              <p:ext uri="{D42A27DB-BD31-4B8C-83A1-F6EECF244321}">
                <p14:modId xmlns:p14="http://schemas.microsoft.com/office/powerpoint/2010/main" val="4116062355"/>
              </p:ext>
            </p:extLst>
          </p:nvPr>
        </p:nvGraphicFramePr>
        <p:xfrm>
          <a:off x="783771" y="1930400"/>
          <a:ext cx="8863568" cy="4016989"/>
        </p:xfrm>
        <a:graphic>
          <a:graphicData uri="http://schemas.openxmlformats.org/drawingml/2006/table">
            <a:tbl>
              <a:tblPr firstRow="1" bandRow="1">
                <a:tableStyleId>{E8B1032C-EA38-4F05-BA0D-38AFFFC7BED3}</a:tableStyleId>
              </a:tblPr>
              <a:tblGrid>
                <a:gridCol w="3722915">
                  <a:extLst>
                    <a:ext uri="{9D8B030D-6E8A-4147-A177-3AD203B41FA5}">
                      <a16:colId xmlns:a16="http://schemas.microsoft.com/office/drawing/2014/main" val="3441044770"/>
                    </a:ext>
                  </a:extLst>
                </a:gridCol>
                <a:gridCol w="731139">
                  <a:extLst>
                    <a:ext uri="{9D8B030D-6E8A-4147-A177-3AD203B41FA5}">
                      <a16:colId xmlns:a16="http://schemas.microsoft.com/office/drawing/2014/main" val="89777641"/>
                    </a:ext>
                  </a:extLst>
                </a:gridCol>
                <a:gridCol w="3644918">
                  <a:extLst>
                    <a:ext uri="{9D8B030D-6E8A-4147-A177-3AD203B41FA5}">
                      <a16:colId xmlns:a16="http://schemas.microsoft.com/office/drawing/2014/main" val="1394604146"/>
                    </a:ext>
                  </a:extLst>
                </a:gridCol>
                <a:gridCol w="764596">
                  <a:extLst>
                    <a:ext uri="{9D8B030D-6E8A-4147-A177-3AD203B41FA5}">
                      <a16:colId xmlns:a16="http://schemas.microsoft.com/office/drawing/2014/main" val="3999948573"/>
                    </a:ext>
                  </a:extLst>
                </a:gridCol>
              </a:tblGrid>
              <a:tr h="522213">
                <a:tc gridSpan="2">
                  <a:txBody>
                    <a:bodyPr/>
                    <a:lstStyle/>
                    <a:p>
                      <a:pPr algn="ctr"/>
                      <a:r>
                        <a:rPr lang="cs-CZ" sz="2000" dirty="0">
                          <a:solidFill>
                            <a:schemeClr val="tx1"/>
                          </a:solidFill>
                        </a:rPr>
                        <a:t>Vlastní činnost / úkony</a:t>
                      </a:r>
                    </a:p>
                  </a:txBody>
                  <a:tcPr anchor="ctr"/>
                </a:tc>
                <a:tc hMerge="1">
                  <a:txBody>
                    <a:bodyPr/>
                    <a:lstStyle/>
                    <a:p>
                      <a:endParaRPr lang="cs-CZ" dirty="0"/>
                    </a:p>
                  </a:txBody>
                  <a:tcPr/>
                </a:tc>
                <a:tc gridSpan="2">
                  <a:txBody>
                    <a:bodyPr/>
                    <a:lstStyle/>
                    <a:p>
                      <a:pPr algn="ctr"/>
                      <a:r>
                        <a:rPr lang="cs-CZ" sz="2000" dirty="0">
                          <a:solidFill>
                            <a:schemeClr val="tx1"/>
                          </a:solidFill>
                        </a:rPr>
                        <a:t>Činnost</a:t>
                      </a:r>
                      <a:r>
                        <a:rPr lang="cs-CZ" sz="2000" baseline="0" dirty="0">
                          <a:solidFill>
                            <a:schemeClr val="tx1"/>
                          </a:solidFill>
                        </a:rPr>
                        <a:t> </a:t>
                      </a:r>
                      <a:r>
                        <a:rPr lang="cs-CZ" sz="2000" dirty="0">
                          <a:solidFill>
                            <a:schemeClr val="tx1"/>
                          </a:solidFill>
                        </a:rPr>
                        <a:t>v rámci pověření SPOD</a:t>
                      </a:r>
                    </a:p>
                  </a:txBody>
                  <a:tcPr anchor="ctr"/>
                </a:tc>
                <a:tc hMerge="1">
                  <a:txBody>
                    <a:bodyPr/>
                    <a:lstStyle/>
                    <a:p>
                      <a:endParaRPr lang="cs-CZ" dirty="0"/>
                    </a:p>
                  </a:txBody>
                  <a:tcPr/>
                </a:tc>
                <a:extLst>
                  <a:ext uri="{0D108BD9-81ED-4DB2-BD59-A6C34878D82A}">
                    <a16:rowId xmlns:a16="http://schemas.microsoft.com/office/drawing/2014/main" val="1933292545"/>
                  </a:ext>
                </a:extLst>
              </a:tr>
              <a:tr h="522213">
                <a:tc>
                  <a:txBody>
                    <a:bodyPr/>
                    <a:lstStyle/>
                    <a:p>
                      <a:r>
                        <a:rPr lang="cs-CZ" sz="2000" dirty="0">
                          <a:solidFill>
                            <a:schemeClr val="tx1"/>
                          </a:solidFill>
                        </a:rPr>
                        <a:t>Počet klientů celkem</a:t>
                      </a:r>
                    </a:p>
                  </a:txBody>
                  <a:tcPr/>
                </a:tc>
                <a:tc>
                  <a:txBody>
                    <a:bodyPr/>
                    <a:lstStyle/>
                    <a:p>
                      <a:pPr algn="r"/>
                      <a:r>
                        <a:rPr lang="cs-CZ" sz="2000" dirty="0">
                          <a:solidFill>
                            <a:schemeClr val="tx1"/>
                          </a:solidFill>
                        </a:rPr>
                        <a:t>329</a:t>
                      </a:r>
                    </a:p>
                  </a:txBody>
                  <a:tcPr/>
                </a:tc>
                <a:tc>
                  <a:txBody>
                    <a:bodyPr/>
                    <a:lstStyle/>
                    <a:p>
                      <a:r>
                        <a:rPr lang="cs-CZ" sz="2000" dirty="0">
                          <a:solidFill>
                            <a:schemeClr val="tx1"/>
                          </a:solidFill>
                        </a:rPr>
                        <a:t>Počet rodin/osob:</a:t>
                      </a:r>
                    </a:p>
                  </a:txBody>
                  <a:tcPr/>
                </a:tc>
                <a:tc>
                  <a:txBody>
                    <a:bodyPr/>
                    <a:lstStyle/>
                    <a:p>
                      <a:pPr algn="r"/>
                      <a:r>
                        <a:rPr lang="cs-CZ" dirty="0"/>
                        <a:t>3/5</a:t>
                      </a:r>
                    </a:p>
                  </a:txBody>
                  <a:tcPr/>
                </a:tc>
                <a:extLst>
                  <a:ext uri="{0D108BD9-81ED-4DB2-BD59-A6C34878D82A}">
                    <a16:rowId xmlns:a16="http://schemas.microsoft.com/office/drawing/2014/main" val="3591608695"/>
                  </a:ext>
                </a:extLst>
              </a:tr>
              <a:tr h="522213">
                <a:tc>
                  <a:txBody>
                    <a:bodyPr/>
                    <a:lstStyle/>
                    <a:p>
                      <a:r>
                        <a:rPr lang="cs-CZ" sz="2000" dirty="0">
                          <a:solidFill>
                            <a:schemeClr val="tx1"/>
                          </a:solidFill>
                        </a:rPr>
                        <a:t>Počet konzultací celkem</a:t>
                      </a:r>
                    </a:p>
                  </a:txBody>
                  <a:tcPr/>
                </a:tc>
                <a:tc>
                  <a:txBody>
                    <a:bodyPr/>
                    <a:lstStyle/>
                    <a:p>
                      <a:pPr algn="r"/>
                      <a:r>
                        <a:rPr lang="cs-CZ" sz="2000" dirty="0">
                          <a:solidFill>
                            <a:schemeClr val="tx1"/>
                          </a:solidFill>
                        </a:rPr>
                        <a:t>1496</a:t>
                      </a:r>
                    </a:p>
                  </a:txBody>
                  <a:tcPr/>
                </a:tc>
                <a:tc>
                  <a:txBody>
                    <a:bodyPr/>
                    <a:lstStyle/>
                    <a:p>
                      <a:r>
                        <a:rPr lang="cs-CZ" sz="2000" dirty="0">
                          <a:solidFill>
                            <a:schemeClr val="tx1"/>
                          </a:solidFill>
                        </a:rPr>
                        <a:t>Počet konzultací celkem:</a:t>
                      </a:r>
                    </a:p>
                  </a:txBody>
                  <a:tcPr/>
                </a:tc>
                <a:tc>
                  <a:txBody>
                    <a:bodyPr/>
                    <a:lstStyle/>
                    <a:p>
                      <a:pPr algn="r"/>
                      <a:r>
                        <a:rPr lang="cs-CZ" dirty="0"/>
                        <a:t>24</a:t>
                      </a:r>
                    </a:p>
                  </a:txBody>
                  <a:tcPr/>
                </a:tc>
                <a:extLst>
                  <a:ext uri="{0D108BD9-81ED-4DB2-BD59-A6C34878D82A}">
                    <a16:rowId xmlns:a16="http://schemas.microsoft.com/office/drawing/2014/main" val="2724311426"/>
                  </a:ext>
                </a:extLst>
              </a:tr>
              <a:tr h="513258">
                <a:tc>
                  <a:txBody>
                    <a:bodyPr/>
                    <a:lstStyle/>
                    <a:p>
                      <a:r>
                        <a:rPr lang="cs-CZ" sz="2000" dirty="0">
                          <a:solidFill>
                            <a:schemeClr val="tx1"/>
                          </a:solidFill>
                        </a:rPr>
                        <a:t>-provázení rodiny</a:t>
                      </a:r>
                    </a:p>
                  </a:txBody>
                  <a:tcPr/>
                </a:tc>
                <a:tc>
                  <a:txBody>
                    <a:bodyPr/>
                    <a:lstStyle/>
                    <a:p>
                      <a:pPr algn="r"/>
                      <a:r>
                        <a:rPr lang="cs-CZ" sz="2000" dirty="0">
                          <a:solidFill>
                            <a:schemeClr val="tx1"/>
                          </a:solidFill>
                        </a:rPr>
                        <a:t>1001</a:t>
                      </a:r>
                    </a:p>
                  </a:txBody>
                  <a:tcPr/>
                </a:tc>
                <a:tc>
                  <a:txBody>
                    <a:bodyPr/>
                    <a:lstStyle/>
                    <a:p>
                      <a:r>
                        <a:rPr lang="cs-CZ" sz="2000" dirty="0">
                          <a:solidFill>
                            <a:schemeClr val="tx1"/>
                          </a:solidFill>
                        </a:rPr>
                        <a:t>Počet případových konferencí</a:t>
                      </a:r>
                    </a:p>
                  </a:txBody>
                  <a:tcPr/>
                </a:tc>
                <a:tc>
                  <a:txBody>
                    <a:bodyPr/>
                    <a:lstStyle/>
                    <a:p>
                      <a:pPr algn="r"/>
                      <a:r>
                        <a:rPr lang="cs-CZ" dirty="0">
                          <a:solidFill>
                            <a:schemeClr val="tx1"/>
                          </a:solidFill>
                        </a:rPr>
                        <a:t>1</a:t>
                      </a:r>
                    </a:p>
                  </a:txBody>
                  <a:tcPr/>
                </a:tc>
                <a:extLst>
                  <a:ext uri="{0D108BD9-81ED-4DB2-BD59-A6C34878D82A}">
                    <a16:rowId xmlns:a16="http://schemas.microsoft.com/office/drawing/2014/main" val="2119339752"/>
                  </a:ext>
                </a:extLst>
              </a:tr>
              <a:tr h="522213">
                <a:tc>
                  <a:txBody>
                    <a:bodyPr/>
                    <a:lstStyle/>
                    <a:p>
                      <a:pPr marL="0" indent="0">
                        <a:buFontTx/>
                        <a:buNone/>
                      </a:pPr>
                      <a:r>
                        <a:rPr lang="cs-CZ" sz="2000" dirty="0">
                          <a:solidFill>
                            <a:schemeClr val="tx1"/>
                          </a:solidFill>
                        </a:rPr>
                        <a:t>-jedinec v krizi</a:t>
                      </a:r>
                    </a:p>
                  </a:txBody>
                  <a:tcPr/>
                </a:tc>
                <a:tc>
                  <a:txBody>
                    <a:bodyPr/>
                    <a:lstStyle/>
                    <a:p>
                      <a:pPr algn="r"/>
                      <a:r>
                        <a:rPr lang="cs-CZ" sz="2000" dirty="0">
                          <a:solidFill>
                            <a:schemeClr val="tx1"/>
                          </a:solidFill>
                        </a:rPr>
                        <a:t>185</a:t>
                      </a:r>
                    </a:p>
                  </a:txBody>
                  <a:tcPr/>
                </a:tc>
                <a:tc>
                  <a:txBody>
                    <a:bodyPr/>
                    <a:lstStyle/>
                    <a:p>
                      <a:r>
                        <a:rPr lang="cs-CZ" sz="2000" dirty="0">
                          <a:solidFill>
                            <a:schemeClr val="tx1"/>
                          </a:solidFill>
                        </a:rPr>
                        <a:t>Počet přednášek a kurzů</a:t>
                      </a:r>
                    </a:p>
                  </a:txBody>
                  <a:tcPr/>
                </a:tc>
                <a:tc>
                  <a:txBody>
                    <a:bodyPr/>
                    <a:lstStyle/>
                    <a:p>
                      <a:pPr algn="r"/>
                      <a:r>
                        <a:rPr lang="cs-CZ" dirty="0"/>
                        <a:t>4</a:t>
                      </a:r>
                    </a:p>
                  </a:txBody>
                  <a:tcPr/>
                </a:tc>
                <a:extLst>
                  <a:ext uri="{0D108BD9-81ED-4DB2-BD59-A6C34878D82A}">
                    <a16:rowId xmlns:a16="http://schemas.microsoft.com/office/drawing/2014/main" val="3609267778"/>
                  </a:ext>
                </a:extLst>
              </a:tr>
              <a:tr h="261107">
                <a:tc>
                  <a:txBody>
                    <a:bodyPr/>
                    <a:lstStyle/>
                    <a:p>
                      <a:endParaRPr lang="cs-CZ" sz="2000" dirty="0">
                        <a:solidFill>
                          <a:schemeClr val="tx1"/>
                        </a:solidFill>
                      </a:endParaRPr>
                    </a:p>
                  </a:txBody>
                  <a:tcPr/>
                </a:tc>
                <a:tc>
                  <a:txBody>
                    <a:bodyPr/>
                    <a:lstStyle/>
                    <a:p>
                      <a:pPr algn="r"/>
                      <a:endParaRPr lang="cs-CZ" sz="2000" dirty="0">
                        <a:solidFill>
                          <a:schemeClr val="tx1"/>
                        </a:solidFill>
                      </a:endParaRPr>
                    </a:p>
                  </a:txBody>
                  <a:tcPr/>
                </a:tc>
                <a:tc rowSpan="2">
                  <a:txBody>
                    <a:bodyPr/>
                    <a:lstStyle/>
                    <a:p>
                      <a:endParaRPr lang="cs-CZ" sz="2000" dirty="0">
                        <a:solidFill>
                          <a:schemeClr val="tx1"/>
                        </a:solidFill>
                      </a:endParaRPr>
                    </a:p>
                  </a:txBody>
                  <a:tcPr/>
                </a:tc>
                <a:tc rowSpan="2">
                  <a:txBody>
                    <a:bodyPr/>
                    <a:lstStyle/>
                    <a:p>
                      <a:pPr algn="r"/>
                      <a:endParaRPr lang="cs-CZ" dirty="0"/>
                    </a:p>
                  </a:txBody>
                  <a:tcPr/>
                </a:tc>
                <a:extLst>
                  <a:ext uri="{0D108BD9-81ED-4DB2-BD59-A6C34878D82A}">
                    <a16:rowId xmlns:a16="http://schemas.microsoft.com/office/drawing/2014/main" val="1973592010"/>
                  </a:ext>
                </a:extLst>
              </a:tr>
              <a:tr h="261107">
                <a:tc>
                  <a:txBody>
                    <a:bodyPr/>
                    <a:lstStyle/>
                    <a:p>
                      <a:r>
                        <a:rPr lang="cs-CZ" sz="2000" dirty="0">
                          <a:solidFill>
                            <a:schemeClr val="tx1"/>
                          </a:solidFill>
                        </a:rPr>
                        <a:t>-ostatní činnosti</a:t>
                      </a:r>
                    </a:p>
                  </a:txBody>
                  <a:tcPr/>
                </a:tc>
                <a:tc>
                  <a:txBody>
                    <a:bodyPr/>
                    <a:lstStyle/>
                    <a:p>
                      <a:pPr algn="r"/>
                      <a:r>
                        <a:rPr lang="cs-CZ" sz="2000" dirty="0">
                          <a:solidFill>
                            <a:schemeClr val="tx1"/>
                          </a:solidFill>
                        </a:rPr>
                        <a:t>310</a:t>
                      </a:r>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419809961"/>
                  </a:ext>
                </a:extLst>
              </a:tr>
              <a:tr h="622399">
                <a:tc>
                  <a:txBody>
                    <a:bodyPr/>
                    <a:lstStyle/>
                    <a:p>
                      <a:r>
                        <a:rPr lang="cs-CZ" sz="2000" dirty="0">
                          <a:solidFill>
                            <a:schemeClr val="tx1"/>
                          </a:solidFill>
                        </a:rPr>
                        <a:t>Počet odmítnutých zájemců</a:t>
                      </a:r>
                    </a:p>
                  </a:txBody>
                  <a:tcPr/>
                </a:tc>
                <a:tc>
                  <a:txBody>
                    <a:bodyPr/>
                    <a:lstStyle/>
                    <a:p>
                      <a:pPr algn="r"/>
                      <a:r>
                        <a:rPr lang="cs-CZ" sz="2000" dirty="0">
                          <a:solidFill>
                            <a:schemeClr val="tx1"/>
                          </a:solidFill>
                        </a:rPr>
                        <a:t>88</a:t>
                      </a:r>
                    </a:p>
                  </a:txBody>
                  <a:tcPr/>
                </a:tc>
                <a:tc>
                  <a:txBody>
                    <a:bodyPr/>
                    <a:lstStyle/>
                    <a:p>
                      <a:r>
                        <a:rPr lang="cs-CZ" sz="2000" dirty="0">
                          <a:solidFill>
                            <a:schemeClr val="tx1"/>
                          </a:solidFill>
                        </a:rPr>
                        <a:t>Počet odmítnutých zájemců</a:t>
                      </a:r>
                    </a:p>
                  </a:txBody>
                  <a:tcPr/>
                </a:tc>
                <a:tc>
                  <a:txBody>
                    <a:bodyPr/>
                    <a:lstStyle/>
                    <a:p>
                      <a:pPr algn="r"/>
                      <a:r>
                        <a:rPr lang="cs-CZ" dirty="0">
                          <a:solidFill>
                            <a:schemeClr val="tx1"/>
                          </a:solidFill>
                        </a:rPr>
                        <a:t>0</a:t>
                      </a:r>
                    </a:p>
                  </a:txBody>
                  <a:tcPr/>
                </a:tc>
                <a:extLst>
                  <a:ext uri="{0D108BD9-81ED-4DB2-BD59-A6C34878D82A}">
                    <a16:rowId xmlns:a16="http://schemas.microsoft.com/office/drawing/2014/main" val="776766602"/>
                  </a:ext>
                </a:extLst>
              </a:tr>
            </a:tbl>
          </a:graphicData>
        </a:graphic>
      </p:graphicFrame>
    </p:spTree>
    <p:extLst>
      <p:ext uri="{BB962C8B-B14F-4D97-AF65-F5344CB8AC3E}">
        <p14:creationId xmlns:p14="http://schemas.microsoft.com/office/powerpoint/2010/main" val="121745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07A0CC-3CB8-48AA-86F5-0603CCD447BE}"/>
              </a:ext>
            </a:extLst>
          </p:cNvPr>
          <p:cNvSpPr>
            <a:spLocks noGrp="1"/>
          </p:cNvSpPr>
          <p:nvPr>
            <p:ph type="title"/>
          </p:nvPr>
        </p:nvSpPr>
        <p:spPr>
          <a:xfrm>
            <a:off x="1097280" y="609600"/>
            <a:ext cx="8804366" cy="1320800"/>
          </a:xfrm>
        </p:spPr>
        <p:txBody>
          <a:bodyPr/>
          <a:lstStyle/>
          <a:p>
            <a:pPr algn="ctr"/>
            <a:r>
              <a:rPr lang="cs-CZ" dirty="0"/>
              <a:t>Počty konzultací dle obcí</a:t>
            </a:r>
          </a:p>
        </p:txBody>
      </p:sp>
      <p:graphicFrame>
        <p:nvGraphicFramePr>
          <p:cNvPr id="4" name="Zástupný symbol pro obsah 3">
            <a:extLst>
              <a:ext uri="{FF2B5EF4-FFF2-40B4-BE49-F238E27FC236}">
                <a16:creationId xmlns:a16="http://schemas.microsoft.com/office/drawing/2014/main" id="{CDF652C3-4E4A-4804-8109-0B97CEA9B3E7}"/>
              </a:ext>
            </a:extLst>
          </p:cNvPr>
          <p:cNvGraphicFramePr>
            <a:graphicFrameLocks noGrp="1"/>
          </p:cNvGraphicFramePr>
          <p:nvPr>
            <p:ph idx="1"/>
            <p:extLst>
              <p:ext uri="{D42A27DB-BD31-4B8C-83A1-F6EECF244321}">
                <p14:modId xmlns:p14="http://schemas.microsoft.com/office/powerpoint/2010/main" val="1186285079"/>
              </p:ext>
            </p:extLst>
          </p:nvPr>
        </p:nvGraphicFramePr>
        <p:xfrm>
          <a:off x="666206" y="1269999"/>
          <a:ext cx="5107578" cy="4135816"/>
        </p:xfrm>
        <a:graphic>
          <a:graphicData uri="http://schemas.openxmlformats.org/drawingml/2006/table">
            <a:tbl>
              <a:tblPr firstRow="1" bandRow="1">
                <a:tableStyleId>{69012ECD-51FC-41F1-AA8D-1B2483CD663E}</a:tableStyleId>
              </a:tblPr>
              <a:tblGrid>
                <a:gridCol w="2094474">
                  <a:extLst>
                    <a:ext uri="{9D8B030D-6E8A-4147-A177-3AD203B41FA5}">
                      <a16:colId xmlns:a16="http://schemas.microsoft.com/office/drawing/2014/main" val="176240424"/>
                    </a:ext>
                  </a:extLst>
                </a:gridCol>
                <a:gridCol w="3013104">
                  <a:extLst>
                    <a:ext uri="{9D8B030D-6E8A-4147-A177-3AD203B41FA5}">
                      <a16:colId xmlns:a16="http://schemas.microsoft.com/office/drawing/2014/main" val="1279374220"/>
                    </a:ext>
                  </a:extLst>
                </a:gridCol>
              </a:tblGrid>
              <a:tr h="709721">
                <a:tc>
                  <a:txBody>
                    <a:bodyPr/>
                    <a:lstStyle/>
                    <a:p>
                      <a:pPr>
                        <a:lnSpc>
                          <a:spcPts val="1000"/>
                        </a:lnSpc>
                      </a:pPr>
                      <a:r>
                        <a:rPr lang="cs-CZ" dirty="0"/>
                        <a:t>Město, obec</a:t>
                      </a:r>
                    </a:p>
                  </a:txBody>
                  <a:tcPr marL="81869" marR="81869" anchor="b"/>
                </a:tc>
                <a:tc>
                  <a:txBody>
                    <a:bodyPr/>
                    <a:lstStyle/>
                    <a:p>
                      <a:pPr>
                        <a:lnSpc>
                          <a:spcPts val="1000"/>
                        </a:lnSpc>
                      </a:pPr>
                      <a:r>
                        <a:rPr lang="cs-CZ" dirty="0"/>
                        <a:t>Počet konzultací celkem</a:t>
                      </a:r>
                    </a:p>
                  </a:txBody>
                  <a:tcPr marL="81869" marR="81869" anchor="b"/>
                </a:tc>
                <a:extLst>
                  <a:ext uri="{0D108BD9-81ED-4DB2-BD59-A6C34878D82A}">
                    <a16:rowId xmlns:a16="http://schemas.microsoft.com/office/drawing/2014/main" val="3866363569"/>
                  </a:ext>
                </a:extLst>
              </a:tr>
              <a:tr h="304641">
                <a:tc>
                  <a:txBody>
                    <a:bodyPr/>
                    <a:lstStyle/>
                    <a:p>
                      <a:pPr>
                        <a:lnSpc>
                          <a:spcPts val="1000"/>
                        </a:lnSpc>
                      </a:pPr>
                      <a:r>
                        <a:rPr lang="cs-CZ" dirty="0"/>
                        <a:t>Vrchlabí</a:t>
                      </a:r>
                    </a:p>
                  </a:txBody>
                  <a:tcPr marL="81869" marR="81869" anchor="b"/>
                </a:tc>
                <a:tc>
                  <a:txBody>
                    <a:bodyPr/>
                    <a:lstStyle/>
                    <a:p>
                      <a:pPr>
                        <a:lnSpc>
                          <a:spcPts val="1000"/>
                        </a:lnSpc>
                      </a:pPr>
                      <a:r>
                        <a:rPr lang="cs-CZ" dirty="0"/>
                        <a:t>975</a:t>
                      </a:r>
                    </a:p>
                  </a:txBody>
                  <a:tcPr marL="81869" marR="81869" anchor="b"/>
                </a:tc>
                <a:extLst>
                  <a:ext uri="{0D108BD9-81ED-4DB2-BD59-A6C34878D82A}">
                    <a16:rowId xmlns:a16="http://schemas.microsoft.com/office/drawing/2014/main" val="4155279442"/>
                  </a:ext>
                </a:extLst>
              </a:tr>
              <a:tr h="445922">
                <a:tc>
                  <a:txBody>
                    <a:bodyPr/>
                    <a:lstStyle/>
                    <a:p>
                      <a:pPr>
                        <a:lnSpc>
                          <a:spcPts val="1000"/>
                        </a:lnSpc>
                      </a:pPr>
                      <a:r>
                        <a:rPr lang="cs-CZ" dirty="0"/>
                        <a:t>Dvůr Králové           </a:t>
                      </a:r>
                    </a:p>
                  </a:txBody>
                  <a:tcPr marL="81869" marR="81869" anchor="b"/>
                </a:tc>
                <a:tc>
                  <a:txBody>
                    <a:bodyPr/>
                    <a:lstStyle/>
                    <a:p>
                      <a:pPr>
                        <a:lnSpc>
                          <a:spcPts val="1000"/>
                        </a:lnSpc>
                      </a:pPr>
                      <a:r>
                        <a:rPr lang="cs-CZ" dirty="0"/>
                        <a:t>14</a:t>
                      </a:r>
                    </a:p>
                  </a:txBody>
                  <a:tcPr marL="81869" marR="81869" anchor="b"/>
                </a:tc>
                <a:extLst>
                  <a:ext uri="{0D108BD9-81ED-4DB2-BD59-A6C34878D82A}">
                    <a16:rowId xmlns:a16="http://schemas.microsoft.com/office/drawing/2014/main" val="4239220786"/>
                  </a:ext>
                </a:extLst>
              </a:tr>
              <a:tr h="445922">
                <a:tc>
                  <a:txBody>
                    <a:bodyPr/>
                    <a:lstStyle/>
                    <a:p>
                      <a:pPr>
                        <a:lnSpc>
                          <a:spcPts val="1000"/>
                        </a:lnSpc>
                      </a:pPr>
                      <a:r>
                        <a:rPr lang="cs-CZ" dirty="0"/>
                        <a:t>Hostinné</a:t>
                      </a:r>
                    </a:p>
                  </a:txBody>
                  <a:tcPr marL="81869" marR="81869" anchor="b"/>
                </a:tc>
                <a:tc>
                  <a:txBody>
                    <a:bodyPr/>
                    <a:lstStyle/>
                    <a:p>
                      <a:pPr>
                        <a:lnSpc>
                          <a:spcPts val="1000"/>
                        </a:lnSpc>
                      </a:pPr>
                      <a:r>
                        <a:rPr lang="cs-CZ" dirty="0"/>
                        <a:t>18</a:t>
                      </a:r>
                    </a:p>
                  </a:txBody>
                  <a:tcPr marL="81869" marR="81869" anchor="b"/>
                </a:tc>
                <a:extLst>
                  <a:ext uri="{0D108BD9-81ED-4DB2-BD59-A6C34878D82A}">
                    <a16:rowId xmlns:a16="http://schemas.microsoft.com/office/drawing/2014/main" val="408886833"/>
                  </a:ext>
                </a:extLst>
              </a:tr>
              <a:tr h="445922">
                <a:tc>
                  <a:txBody>
                    <a:bodyPr/>
                    <a:lstStyle/>
                    <a:p>
                      <a:pPr>
                        <a:lnSpc>
                          <a:spcPts val="1000"/>
                        </a:lnSpc>
                      </a:pPr>
                      <a:r>
                        <a:rPr lang="cs-CZ" dirty="0"/>
                        <a:t>Dolní Branná</a:t>
                      </a:r>
                    </a:p>
                  </a:txBody>
                  <a:tcPr marL="81869" marR="81869" anchor="b"/>
                </a:tc>
                <a:tc>
                  <a:txBody>
                    <a:bodyPr/>
                    <a:lstStyle/>
                    <a:p>
                      <a:pPr>
                        <a:lnSpc>
                          <a:spcPts val="1000"/>
                        </a:lnSpc>
                      </a:pPr>
                      <a:r>
                        <a:rPr lang="cs-CZ" dirty="0"/>
                        <a:t>32</a:t>
                      </a:r>
                    </a:p>
                  </a:txBody>
                  <a:tcPr marL="81869" marR="81869" anchor="b"/>
                </a:tc>
                <a:extLst>
                  <a:ext uri="{0D108BD9-81ED-4DB2-BD59-A6C34878D82A}">
                    <a16:rowId xmlns:a16="http://schemas.microsoft.com/office/drawing/2014/main" val="4215837469"/>
                  </a:ext>
                </a:extLst>
              </a:tr>
              <a:tr h="445922">
                <a:tc>
                  <a:txBody>
                    <a:bodyPr/>
                    <a:lstStyle/>
                    <a:p>
                      <a:pPr>
                        <a:lnSpc>
                          <a:spcPts val="1000"/>
                        </a:lnSpc>
                      </a:pPr>
                      <a:r>
                        <a:rPr lang="cs-CZ" dirty="0"/>
                        <a:t>Lánov</a:t>
                      </a:r>
                    </a:p>
                  </a:txBody>
                  <a:tcPr marL="81869" marR="81869" anchor="b"/>
                </a:tc>
                <a:tc>
                  <a:txBody>
                    <a:bodyPr/>
                    <a:lstStyle/>
                    <a:p>
                      <a:pPr>
                        <a:lnSpc>
                          <a:spcPts val="1000"/>
                        </a:lnSpc>
                      </a:pPr>
                      <a:r>
                        <a:rPr lang="cs-CZ" dirty="0"/>
                        <a:t>132</a:t>
                      </a:r>
                    </a:p>
                  </a:txBody>
                  <a:tcPr marL="81869" marR="81869" anchor="b"/>
                </a:tc>
                <a:extLst>
                  <a:ext uri="{0D108BD9-81ED-4DB2-BD59-A6C34878D82A}">
                    <a16:rowId xmlns:a16="http://schemas.microsoft.com/office/drawing/2014/main" val="3402817951"/>
                  </a:ext>
                </a:extLst>
              </a:tr>
              <a:tr h="445922">
                <a:tc>
                  <a:txBody>
                    <a:bodyPr/>
                    <a:lstStyle/>
                    <a:p>
                      <a:pPr>
                        <a:lnSpc>
                          <a:spcPts val="1000"/>
                        </a:lnSpc>
                      </a:pPr>
                      <a:r>
                        <a:rPr lang="cs-CZ" dirty="0"/>
                        <a:t>Dolní Lánov</a:t>
                      </a:r>
                    </a:p>
                  </a:txBody>
                  <a:tcPr marL="81869" marR="81869" anchor="b"/>
                </a:tc>
                <a:tc>
                  <a:txBody>
                    <a:bodyPr/>
                    <a:lstStyle/>
                    <a:p>
                      <a:pPr>
                        <a:lnSpc>
                          <a:spcPts val="1000"/>
                        </a:lnSpc>
                      </a:pPr>
                      <a:r>
                        <a:rPr lang="cs-CZ" dirty="0"/>
                        <a:t>12</a:t>
                      </a:r>
                    </a:p>
                  </a:txBody>
                  <a:tcPr marL="81869" marR="81869" anchor="b"/>
                </a:tc>
                <a:extLst>
                  <a:ext uri="{0D108BD9-81ED-4DB2-BD59-A6C34878D82A}">
                    <a16:rowId xmlns:a16="http://schemas.microsoft.com/office/drawing/2014/main" val="2780180431"/>
                  </a:ext>
                </a:extLst>
              </a:tr>
              <a:tr h="445922">
                <a:tc>
                  <a:txBody>
                    <a:bodyPr/>
                    <a:lstStyle/>
                    <a:p>
                      <a:pPr>
                        <a:lnSpc>
                          <a:spcPts val="1000"/>
                        </a:lnSpc>
                      </a:pPr>
                      <a:r>
                        <a:rPr lang="cs-CZ" dirty="0"/>
                        <a:t>Špindlerův Mlýn</a:t>
                      </a:r>
                    </a:p>
                  </a:txBody>
                  <a:tcPr marL="81869" marR="81869" anchor="b"/>
                </a:tc>
                <a:tc>
                  <a:txBody>
                    <a:bodyPr/>
                    <a:lstStyle/>
                    <a:p>
                      <a:pPr>
                        <a:lnSpc>
                          <a:spcPts val="1000"/>
                        </a:lnSpc>
                      </a:pPr>
                      <a:r>
                        <a:rPr lang="cs-CZ" dirty="0"/>
                        <a:t>29</a:t>
                      </a:r>
                    </a:p>
                  </a:txBody>
                  <a:tcPr marL="81869" marR="81869" anchor="b"/>
                </a:tc>
                <a:extLst>
                  <a:ext uri="{0D108BD9-81ED-4DB2-BD59-A6C34878D82A}">
                    <a16:rowId xmlns:a16="http://schemas.microsoft.com/office/drawing/2014/main" val="531928838"/>
                  </a:ext>
                </a:extLst>
              </a:tr>
              <a:tr h="445922">
                <a:tc>
                  <a:txBody>
                    <a:bodyPr/>
                    <a:lstStyle/>
                    <a:p>
                      <a:pPr>
                        <a:lnSpc>
                          <a:spcPts val="1000"/>
                        </a:lnSpc>
                      </a:pPr>
                      <a:r>
                        <a:rPr lang="cs-CZ" dirty="0"/>
                        <a:t>Rudník</a:t>
                      </a:r>
                    </a:p>
                  </a:txBody>
                  <a:tcPr marL="81869" marR="81869" anchor="b"/>
                </a:tc>
                <a:tc>
                  <a:txBody>
                    <a:bodyPr/>
                    <a:lstStyle/>
                    <a:p>
                      <a:pPr>
                        <a:lnSpc>
                          <a:spcPts val="1000"/>
                        </a:lnSpc>
                      </a:pPr>
                      <a:r>
                        <a:rPr lang="cs-CZ" dirty="0"/>
                        <a:t>75</a:t>
                      </a:r>
                    </a:p>
                  </a:txBody>
                  <a:tcPr marL="81869" marR="81869" anchor="b"/>
                </a:tc>
                <a:extLst>
                  <a:ext uri="{0D108BD9-81ED-4DB2-BD59-A6C34878D82A}">
                    <a16:rowId xmlns:a16="http://schemas.microsoft.com/office/drawing/2014/main" val="4156139740"/>
                  </a:ext>
                </a:extLst>
              </a:tr>
            </a:tbl>
          </a:graphicData>
        </a:graphic>
      </p:graphicFrame>
      <p:graphicFrame>
        <p:nvGraphicFramePr>
          <p:cNvPr id="5" name="Zástupný symbol pro obsah 3">
            <a:extLst>
              <a:ext uri="{FF2B5EF4-FFF2-40B4-BE49-F238E27FC236}">
                <a16:creationId xmlns:a16="http://schemas.microsoft.com/office/drawing/2014/main" id="{CDF652C3-4E4A-4804-8109-0B97CEA9B3E7}"/>
              </a:ext>
            </a:extLst>
          </p:cNvPr>
          <p:cNvGraphicFramePr>
            <a:graphicFrameLocks/>
          </p:cNvGraphicFramePr>
          <p:nvPr>
            <p:extLst>
              <p:ext uri="{D42A27DB-BD31-4B8C-83A1-F6EECF244321}">
                <p14:modId xmlns:p14="http://schemas.microsoft.com/office/powerpoint/2010/main" val="3725794489"/>
              </p:ext>
            </p:extLst>
          </p:nvPr>
        </p:nvGraphicFramePr>
        <p:xfrm>
          <a:off x="6152606" y="1270000"/>
          <a:ext cx="5107578" cy="4135816"/>
        </p:xfrm>
        <a:graphic>
          <a:graphicData uri="http://schemas.openxmlformats.org/drawingml/2006/table">
            <a:tbl>
              <a:tblPr firstRow="1" bandRow="1">
                <a:tableStyleId>{69012ECD-51FC-41F1-AA8D-1B2483CD663E}</a:tableStyleId>
              </a:tblPr>
              <a:tblGrid>
                <a:gridCol w="2183291">
                  <a:extLst>
                    <a:ext uri="{9D8B030D-6E8A-4147-A177-3AD203B41FA5}">
                      <a16:colId xmlns:a16="http://schemas.microsoft.com/office/drawing/2014/main" val="176240424"/>
                    </a:ext>
                  </a:extLst>
                </a:gridCol>
                <a:gridCol w="2924287">
                  <a:extLst>
                    <a:ext uri="{9D8B030D-6E8A-4147-A177-3AD203B41FA5}">
                      <a16:colId xmlns:a16="http://schemas.microsoft.com/office/drawing/2014/main" val="1279374220"/>
                    </a:ext>
                  </a:extLst>
                </a:gridCol>
              </a:tblGrid>
              <a:tr h="548282">
                <a:tc>
                  <a:txBody>
                    <a:bodyPr/>
                    <a:lstStyle/>
                    <a:p>
                      <a:pPr>
                        <a:lnSpc>
                          <a:spcPts val="1000"/>
                        </a:lnSpc>
                      </a:pPr>
                      <a:r>
                        <a:rPr lang="cs-CZ" dirty="0"/>
                        <a:t>Město, obec</a:t>
                      </a:r>
                    </a:p>
                  </a:txBody>
                  <a:tcPr marL="81869" marR="81869" anchor="b"/>
                </a:tc>
                <a:tc>
                  <a:txBody>
                    <a:bodyPr/>
                    <a:lstStyle/>
                    <a:p>
                      <a:pPr>
                        <a:lnSpc>
                          <a:spcPts val="1000"/>
                        </a:lnSpc>
                      </a:pPr>
                      <a:r>
                        <a:rPr lang="cs-CZ" dirty="0"/>
                        <a:t>Počet konzultací celkem</a:t>
                      </a:r>
                    </a:p>
                  </a:txBody>
                  <a:tcPr marL="81869" marR="81869" anchor="b"/>
                </a:tc>
                <a:extLst>
                  <a:ext uri="{0D108BD9-81ED-4DB2-BD59-A6C34878D82A}">
                    <a16:rowId xmlns:a16="http://schemas.microsoft.com/office/drawing/2014/main" val="3866363569"/>
                  </a:ext>
                </a:extLst>
              </a:tr>
              <a:tr h="483301">
                <a:tc>
                  <a:txBody>
                    <a:bodyPr/>
                    <a:lstStyle/>
                    <a:p>
                      <a:pPr>
                        <a:lnSpc>
                          <a:spcPts val="1000"/>
                        </a:lnSpc>
                      </a:pPr>
                      <a:r>
                        <a:rPr lang="cs-CZ" dirty="0"/>
                        <a:t>Černý</a:t>
                      </a:r>
                      <a:r>
                        <a:rPr lang="cs-CZ" baseline="0" dirty="0"/>
                        <a:t> Důl</a:t>
                      </a:r>
                      <a:endParaRPr lang="cs-CZ" dirty="0"/>
                    </a:p>
                  </a:txBody>
                  <a:tcPr marL="81869" marR="81869" anchor="b"/>
                </a:tc>
                <a:tc>
                  <a:txBody>
                    <a:bodyPr/>
                    <a:lstStyle/>
                    <a:p>
                      <a:pPr>
                        <a:lnSpc>
                          <a:spcPts val="1000"/>
                        </a:lnSpc>
                      </a:pPr>
                      <a:r>
                        <a:rPr lang="cs-CZ" dirty="0"/>
                        <a:t>15</a:t>
                      </a:r>
                    </a:p>
                  </a:txBody>
                  <a:tcPr marL="81869" marR="81869" anchor="b"/>
                </a:tc>
                <a:extLst>
                  <a:ext uri="{0D108BD9-81ED-4DB2-BD59-A6C34878D82A}">
                    <a16:rowId xmlns:a16="http://schemas.microsoft.com/office/drawing/2014/main" val="1143974981"/>
                  </a:ext>
                </a:extLst>
              </a:tr>
              <a:tr h="483301">
                <a:tc>
                  <a:txBody>
                    <a:bodyPr/>
                    <a:lstStyle/>
                    <a:p>
                      <a:pPr>
                        <a:lnSpc>
                          <a:spcPts val="1000"/>
                        </a:lnSpc>
                      </a:pPr>
                      <a:r>
                        <a:rPr lang="cs-CZ" dirty="0"/>
                        <a:t>Horní Kalná </a:t>
                      </a:r>
                    </a:p>
                  </a:txBody>
                  <a:tcPr marL="81869" marR="81869" anchor="b"/>
                </a:tc>
                <a:tc>
                  <a:txBody>
                    <a:bodyPr/>
                    <a:lstStyle/>
                    <a:p>
                      <a:pPr>
                        <a:lnSpc>
                          <a:spcPts val="1000"/>
                        </a:lnSpc>
                      </a:pPr>
                      <a:r>
                        <a:rPr lang="cs-CZ" dirty="0"/>
                        <a:t>14</a:t>
                      </a:r>
                    </a:p>
                  </a:txBody>
                  <a:tcPr marL="81869" marR="81869" anchor="b"/>
                </a:tc>
                <a:extLst>
                  <a:ext uri="{0D108BD9-81ED-4DB2-BD59-A6C34878D82A}">
                    <a16:rowId xmlns:a16="http://schemas.microsoft.com/office/drawing/2014/main" val="2604772948"/>
                  </a:ext>
                </a:extLst>
              </a:tr>
              <a:tr h="483301">
                <a:tc>
                  <a:txBody>
                    <a:bodyPr/>
                    <a:lstStyle/>
                    <a:p>
                      <a:pPr>
                        <a:lnSpc>
                          <a:spcPts val="1000"/>
                        </a:lnSpc>
                      </a:pPr>
                      <a:r>
                        <a:rPr lang="cs-CZ" dirty="0"/>
                        <a:t>Dolní Kalná</a:t>
                      </a:r>
                    </a:p>
                  </a:txBody>
                  <a:tcPr marL="81869" marR="81869" anchor="b"/>
                </a:tc>
                <a:tc>
                  <a:txBody>
                    <a:bodyPr/>
                    <a:lstStyle/>
                    <a:p>
                      <a:pPr>
                        <a:lnSpc>
                          <a:spcPts val="1000"/>
                        </a:lnSpc>
                      </a:pPr>
                      <a:r>
                        <a:rPr lang="cs-CZ" dirty="0"/>
                        <a:t>9</a:t>
                      </a:r>
                    </a:p>
                  </a:txBody>
                  <a:tcPr marL="81869" marR="81869" anchor="b"/>
                </a:tc>
                <a:extLst>
                  <a:ext uri="{0D108BD9-81ED-4DB2-BD59-A6C34878D82A}">
                    <a16:rowId xmlns:a16="http://schemas.microsoft.com/office/drawing/2014/main" val="189501900"/>
                  </a:ext>
                </a:extLst>
              </a:tr>
              <a:tr h="469137">
                <a:tc>
                  <a:txBody>
                    <a:bodyPr/>
                    <a:lstStyle/>
                    <a:p>
                      <a:pPr>
                        <a:lnSpc>
                          <a:spcPts val="1000"/>
                        </a:lnSpc>
                      </a:pPr>
                      <a:endParaRPr lang="cs-CZ" dirty="0"/>
                    </a:p>
                    <a:p>
                      <a:pPr>
                        <a:lnSpc>
                          <a:spcPts val="1000"/>
                        </a:lnSpc>
                      </a:pPr>
                      <a:r>
                        <a:rPr lang="cs-CZ" dirty="0"/>
                        <a:t>Jilemnice</a:t>
                      </a:r>
                    </a:p>
                  </a:txBody>
                  <a:tcPr marL="81869" marR="81869" anchor="b"/>
                </a:tc>
                <a:tc>
                  <a:txBody>
                    <a:bodyPr/>
                    <a:lstStyle/>
                    <a:p>
                      <a:pPr>
                        <a:lnSpc>
                          <a:spcPts val="1000"/>
                        </a:lnSpc>
                      </a:pPr>
                      <a:r>
                        <a:rPr lang="cs-CZ" dirty="0"/>
                        <a:t>66</a:t>
                      </a:r>
                    </a:p>
                  </a:txBody>
                  <a:tcPr marL="81869" marR="81869" anchor="b"/>
                </a:tc>
                <a:extLst>
                  <a:ext uri="{0D108BD9-81ED-4DB2-BD59-A6C34878D82A}">
                    <a16:rowId xmlns:a16="http://schemas.microsoft.com/office/drawing/2014/main" val="2291326684"/>
                  </a:ext>
                </a:extLst>
              </a:tr>
              <a:tr h="443363">
                <a:tc>
                  <a:txBody>
                    <a:bodyPr/>
                    <a:lstStyle/>
                    <a:p>
                      <a:pPr>
                        <a:lnSpc>
                          <a:spcPts val="1000"/>
                        </a:lnSpc>
                      </a:pPr>
                      <a:r>
                        <a:rPr lang="cs-CZ" dirty="0"/>
                        <a:t>Nová Paka</a:t>
                      </a:r>
                    </a:p>
                  </a:txBody>
                  <a:tcPr marL="81869" marR="81869" anchor="b"/>
                </a:tc>
                <a:tc>
                  <a:txBody>
                    <a:bodyPr/>
                    <a:lstStyle/>
                    <a:p>
                      <a:pPr>
                        <a:lnSpc>
                          <a:spcPts val="1000"/>
                        </a:lnSpc>
                      </a:pPr>
                      <a:r>
                        <a:rPr lang="cs-CZ" dirty="0"/>
                        <a:t>58</a:t>
                      </a:r>
                    </a:p>
                  </a:txBody>
                  <a:tcPr marL="81869" marR="81869" anchor="b"/>
                </a:tc>
                <a:extLst>
                  <a:ext uri="{0D108BD9-81ED-4DB2-BD59-A6C34878D82A}">
                    <a16:rowId xmlns:a16="http://schemas.microsoft.com/office/drawing/2014/main" val="4245957848"/>
                  </a:ext>
                </a:extLst>
              </a:tr>
              <a:tr h="471261">
                <a:tc>
                  <a:txBody>
                    <a:bodyPr/>
                    <a:lstStyle/>
                    <a:p>
                      <a:pPr>
                        <a:lnSpc>
                          <a:spcPts val="1000"/>
                        </a:lnSpc>
                      </a:pPr>
                      <a:r>
                        <a:rPr lang="cs-CZ" dirty="0"/>
                        <a:t>Trutnov</a:t>
                      </a:r>
                    </a:p>
                  </a:txBody>
                  <a:tcPr marL="81869" marR="81869" anchor="b"/>
                </a:tc>
                <a:tc>
                  <a:txBody>
                    <a:bodyPr/>
                    <a:lstStyle/>
                    <a:p>
                      <a:pPr>
                        <a:lnSpc>
                          <a:spcPts val="1000"/>
                        </a:lnSpc>
                      </a:pPr>
                      <a:r>
                        <a:rPr lang="cs-CZ" dirty="0"/>
                        <a:t>14</a:t>
                      </a:r>
                    </a:p>
                  </a:txBody>
                  <a:tcPr marL="81869" marR="81869" anchor="b"/>
                </a:tc>
                <a:extLst>
                  <a:ext uri="{0D108BD9-81ED-4DB2-BD59-A6C34878D82A}">
                    <a16:rowId xmlns:a16="http://schemas.microsoft.com/office/drawing/2014/main" val="2668883951"/>
                  </a:ext>
                </a:extLst>
              </a:tr>
              <a:tr h="376935">
                <a:tc>
                  <a:txBody>
                    <a:bodyPr/>
                    <a:lstStyle/>
                    <a:p>
                      <a:pPr>
                        <a:lnSpc>
                          <a:spcPts val="1000"/>
                        </a:lnSpc>
                      </a:pPr>
                      <a:endParaRPr lang="cs-CZ" dirty="0"/>
                    </a:p>
                    <a:p>
                      <a:pPr>
                        <a:lnSpc>
                          <a:spcPts val="1000"/>
                        </a:lnSpc>
                      </a:pPr>
                      <a:r>
                        <a:rPr lang="cs-CZ" dirty="0"/>
                        <a:t>Strážné</a:t>
                      </a:r>
                    </a:p>
                  </a:txBody>
                  <a:tcPr marL="81869" marR="81869" anchor="b"/>
                </a:tc>
                <a:tc>
                  <a:txBody>
                    <a:bodyPr/>
                    <a:lstStyle/>
                    <a:p>
                      <a:pPr>
                        <a:lnSpc>
                          <a:spcPts val="1000"/>
                        </a:lnSpc>
                      </a:pPr>
                      <a:r>
                        <a:rPr lang="cs-CZ" dirty="0"/>
                        <a:t>1</a:t>
                      </a:r>
                    </a:p>
                  </a:txBody>
                  <a:tcPr marL="81869" marR="81869" anchor="b"/>
                </a:tc>
                <a:extLst>
                  <a:ext uri="{0D108BD9-81ED-4DB2-BD59-A6C34878D82A}">
                    <a16:rowId xmlns:a16="http://schemas.microsoft.com/office/drawing/2014/main" val="3337310419"/>
                  </a:ext>
                </a:extLst>
              </a:tr>
              <a:tr h="376935">
                <a:tc>
                  <a:txBody>
                    <a:bodyPr/>
                    <a:lstStyle/>
                    <a:p>
                      <a:pPr>
                        <a:lnSpc>
                          <a:spcPts val="1000"/>
                        </a:lnSpc>
                      </a:pPr>
                      <a:endParaRPr lang="cs-CZ" dirty="0"/>
                    </a:p>
                    <a:p>
                      <a:pPr>
                        <a:lnSpc>
                          <a:spcPts val="1000"/>
                        </a:lnSpc>
                      </a:pPr>
                      <a:r>
                        <a:rPr lang="cs-CZ" dirty="0"/>
                        <a:t>Ostatní             </a:t>
                      </a:r>
                    </a:p>
                  </a:txBody>
                  <a:tcPr marL="81869" marR="81869" anchor="b"/>
                </a:tc>
                <a:tc>
                  <a:txBody>
                    <a:bodyPr/>
                    <a:lstStyle/>
                    <a:p>
                      <a:pPr>
                        <a:lnSpc>
                          <a:spcPts val="1000"/>
                        </a:lnSpc>
                      </a:pPr>
                      <a:endParaRPr lang="cs-CZ" dirty="0"/>
                    </a:p>
                  </a:txBody>
                  <a:tcPr marL="81869" marR="81869" anchor="b"/>
                </a:tc>
                <a:extLst>
                  <a:ext uri="{0D108BD9-81ED-4DB2-BD59-A6C34878D82A}">
                    <a16:rowId xmlns:a16="http://schemas.microsoft.com/office/drawing/2014/main" val="1203699738"/>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3725324565"/>
              </p:ext>
            </p:extLst>
          </p:nvPr>
        </p:nvGraphicFramePr>
        <p:xfrm>
          <a:off x="2958737" y="5982484"/>
          <a:ext cx="6074229" cy="493205"/>
        </p:xfrm>
        <a:graphic>
          <a:graphicData uri="http://schemas.openxmlformats.org/drawingml/2006/table">
            <a:tbl>
              <a:tblPr firstRow="1" bandRow="1">
                <a:tableStyleId>{69012ECD-51FC-41F1-AA8D-1B2483CD663E}</a:tableStyleId>
              </a:tblPr>
              <a:tblGrid>
                <a:gridCol w="4125521">
                  <a:extLst>
                    <a:ext uri="{9D8B030D-6E8A-4147-A177-3AD203B41FA5}">
                      <a16:colId xmlns:a16="http://schemas.microsoft.com/office/drawing/2014/main" val="3875548804"/>
                    </a:ext>
                  </a:extLst>
                </a:gridCol>
                <a:gridCol w="1948708">
                  <a:extLst>
                    <a:ext uri="{9D8B030D-6E8A-4147-A177-3AD203B41FA5}">
                      <a16:colId xmlns:a16="http://schemas.microsoft.com/office/drawing/2014/main" val="2509886771"/>
                    </a:ext>
                  </a:extLst>
                </a:gridCol>
              </a:tblGrid>
              <a:tr h="295728">
                <a:tc>
                  <a:txBody>
                    <a:bodyPr/>
                    <a:lstStyle/>
                    <a:p>
                      <a:pPr>
                        <a:lnSpc>
                          <a:spcPts val="1000"/>
                        </a:lnSpc>
                      </a:pPr>
                      <a:endParaRPr lang="cs-CZ" dirty="0"/>
                    </a:p>
                    <a:p>
                      <a:pPr>
                        <a:lnSpc>
                          <a:spcPts val="1000"/>
                        </a:lnSpc>
                      </a:pPr>
                      <a:endParaRPr lang="cs-CZ" dirty="0"/>
                    </a:p>
                    <a:p>
                      <a:pPr>
                        <a:lnSpc>
                          <a:spcPts val="1000"/>
                        </a:lnSpc>
                      </a:pPr>
                      <a:r>
                        <a:rPr lang="cs-CZ" dirty="0"/>
                        <a:t>Celkem</a:t>
                      </a:r>
                      <a:r>
                        <a:rPr lang="cs-CZ" baseline="0" dirty="0"/>
                        <a:t> poskytnuto 1496</a:t>
                      </a:r>
                      <a:endParaRPr lang="cs-CZ" dirty="0"/>
                    </a:p>
                  </a:txBody>
                  <a:tcPr marL="81869" marR="81869" anchor="b"/>
                </a:tc>
                <a:tc>
                  <a:txBody>
                    <a:bodyPr/>
                    <a:lstStyle/>
                    <a:p>
                      <a:pPr>
                        <a:lnSpc>
                          <a:spcPts val="1000"/>
                        </a:lnSpc>
                      </a:pPr>
                      <a:r>
                        <a:rPr lang="cs-CZ" dirty="0"/>
                        <a:t> konzultací</a:t>
                      </a:r>
                    </a:p>
                  </a:txBody>
                  <a:tcPr marL="81869" marR="81869" anchor="b"/>
                </a:tc>
                <a:extLst>
                  <a:ext uri="{0D108BD9-81ED-4DB2-BD59-A6C34878D82A}">
                    <a16:rowId xmlns:a16="http://schemas.microsoft.com/office/drawing/2014/main" val="2902385516"/>
                  </a:ext>
                </a:extLst>
              </a:tr>
            </a:tbl>
          </a:graphicData>
        </a:graphic>
      </p:graphicFrame>
    </p:spTree>
    <p:extLst>
      <p:ext uri="{BB962C8B-B14F-4D97-AF65-F5344CB8AC3E}">
        <p14:creationId xmlns:p14="http://schemas.microsoft.com/office/powerpoint/2010/main" val="2421557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CBBC5E-BD1E-49EE-A17D-A85C0A795454}"/>
              </a:ext>
            </a:extLst>
          </p:cNvPr>
          <p:cNvSpPr>
            <a:spLocks noGrp="1"/>
          </p:cNvSpPr>
          <p:nvPr>
            <p:ph type="title"/>
          </p:nvPr>
        </p:nvSpPr>
        <p:spPr>
          <a:xfrm>
            <a:off x="677334" y="609600"/>
            <a:ext cx="9172060" cy="1320800"/>
          </a:xfrm>
        </p:spPr>
        <p:txBody>
          <a:bodyPr/>
          <a:lstStyle/>
          <a:p>
            <a:pPr algn="ctr"/>
            <a:r>
              <a:rPr lang="cs-CZ" dirty="0"/>
              <a:t>Dotace a dary</a:t>
            </a:r>
          </a:p>
        </p:txBody>
      </p:sp>
      <p:sp>
        <p:nvSpPr>
          <p:cNvPr id="3" name="Obdélník 2">
            <a:extLst>
              <a:ext uri="{FF2B5EF4-FFF2-40B4-BE49-F238E27FC236}">
                <a16:creationId xmlns:a16="http://schemas.microsoft.com/office/drawing/2014/main" id="{5F4DA56E-7399-47F1-8DAA-5096B037F151}"/>
              </a:ext>
            </a:extLst>
          </p:cNvPr>
          <p:cNvSpPr/>
          <p:nvPr/>
        </p:nvSpPr>
        <p:spPr>
          <a:xfrm>
            <a:off x="1504720" y="2242676"/>
            <a:ext cx="8614481" cy="3139321"/>
          </a:xfrm>
          <a:prstGeom prst="rect">
            <a:avLst/>
          </a:prstGeom>
        </p:spPr>
        <p:txBody>
          <a:bodyPr wrap="square">
            <a:spAutoFit/>
          </a:bodyPr>
          <a:lstStyle/>
          <a:p>
            <a:pPr algn="just">
              <a:buNone/>
            </a:pPr>
            <a:r>
              <a:rPr lang="cs-CZ" b="1" dirty="0"/>
              <a:t>Financování</a:t>
            </a:r>
            <a:r>
              <a:rPr lang="cs-CZ" dirty="0"/>
              <a:t>  činnosti Centra psychologické podpory, z. s., bylo v roce 2022 vícezdrojové:  </a:t>
            </a:r>
          </a:p>
          <a:p>
            <a:pPr algn="just">
              <a:buNone/>
            </a:pPr>
            <a:endParaRPr lang="cs-CZ" dirty="0"/>
          </a:p>
          <a:p>
            <a:endParaRPr lang="cs-CZ" dirty="0"/>
          </a:p>
          <a:p>
            <a:r>
              <a:rPr lang="cs-CZ" dirty="0"/>
              <a:t>Dotace MPSV						    		3 181 368,- Kč</a:t>
            </a:r>
          </a:p>
          <a:p>
            <a:r>
              <a:rPr lang="cs-CZ" dirty="0"/>
              <a:t>Dotace MPSV na podporu UA				   200 000,- Kč	</a:t>
            </a:r>
          </a:p>
          <a:p>
            <a:r>
              <a:rPr lang="cs-CZ" dirty="0"/>
              <a:t>Dotace </a:t>
            </a:r>
            <a:r>
              <a:rPr lang="cs-CZ" dirty="0" err="1"/>
              <a:t>MěÚ</a:t>
            </a:r>
            <a:r>
              <a:rPr lang="cs-CZ" dirty="0"/>
              <a:t> Vrchlabí				   		   200 000,- Kč  			        	     </a:t>
            </a:r>
          </a:p>
          <a:p>
            <a:r>
              <a:rPr lang="cs-CZ" dirty="0"/>
              <a:t>Dotace obce Lánov				        	     16 000,- Kč</a:t>
            </a:r>
          </a:p>
          <a:p>
            <a:r>
              <a:rPr lang="cs-CZ" dirty="0"/>
              <a:t>Dar obce Dolní Branná						     10 000,- Kč</a:t>
            </a:r>
          </a:p>
          <a:p>
            <a:r>
              <a:rPr lang="cs-CZ" dirty="0"/>
              <a:t>Dotace města Jilemnice 					     16 200,- Kč</a:t>
            </a:r>
          </a:p>
          <a:p>
            <a:r>
              <a:rPr lang="cs-CZ" dirty="0"/>
              <a:t>Dar NF Škoda Auto						      65 854,-Kč</a:t>
            </a:r>
          </a:p>
        </p:txBody>
      </p:sp>
    </p:spTree>
    <p:extLst>
      <p:ext uri="{BB962C8B-B14F-4D97-AF65-F5344CB8AC3E}">
        <p14:creationId xmlns:p14="http://schemas.microsoft.com/office/powerpoint/2010/main" val="244731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B9FCDB-0E12-481D-AABE-5B754D3BD072}"/>
              </a:ext>
            </a:extLst>
          </p:cNvPr>
          <p:cNvSpPr>
            <a:spLocks noGrp="1"/>
          </p:cNvSpPr>
          <p:nvPr>
            <p:ph type="title"/>
          </p:nvPr>
        </p:nvSpPr>
        <p:spPr>
          <a:xfrm>
            <a:off x="1295402" y="670560"/>
            <a:ext cx="8841375" cy="1045699"/>
          </a:xfrm>
        </p:spPr>
        <p:txBody>
          <a:bodyPr>
            <a:normAutofit/>
          </a:bodyPr>
          <a:lstStyle/>
          <a:p>
            <a:pPr algn="ctr"/>
            <a:r>
              <a:rPr lang="cs-CZ" dirty="0"/>
              <a:t>Celkový přehled využití dotací</a:t>
            </a:r>
          </a:p>
        </p:txBody>
      </p:sp>
      <p:graphicFrame>
        <p:nvGraphicFramePr>
          <p:cNvPr id="3" name="Tabulka 2"/>
          <p:cNvGraphicFramePr>
            <a:graphicFrameLocks noGrp="1"/>
          </p:cNvGraphicFramePr>
          <p:nvPr>
            <p:extLst>
              <p:ext uri="{D42A27DB-BD31-4B8C-83A1-F6EECF244321}">
                <p14:modId xmlns:p14="http://schemas.microsoft.com/office/powerpoint/2010/main" val="947249214"/>
              </p:ext>
            </p:extLst>
          </p:nvPr>
        </p:nvGraphicFramePr>
        <p:xfrm>
          <a:off x="1387127" y="1875690"/>
          <a:ext cx="5663383" cy="3223849"/>
        </p:xfrm>
        <a:graphic>
          <a:graphicData uri="http://schemas.openxmlformats.org/drawingml/2006/table">
            <a:tbl>
              <a:tblPr firstRow="1" bandRow="1">
                <a:tableStyleId>{5C22544A-7EE6-4342-B048-85BDC9FD1C3A}</a:tableStyleId>
              </a:tblPr>
              <a:tblGrid>
                <a:gridCol w="2294784">
                  <a:extLst>
                    <a:ext uri="{9D8B030D-6E8A-4147-A177-3AD203B41FA5}">
                      <a16:colId xmlns:a16="http://schemas.microsoft.com/office/drawing/2014/main" val="2402320621"/>
                    </a:ext>
                  </a:extLst>
                </a:gridCol>
                <a:gridCol w="860425">
                  <a:extLst>
                    <a:ext uri="{9D8B030D-6E8A-4147-A177-3AD203B41FA5}">
                      <a16:colId xmlns:a16="http://schemas.microsoft.com/office/drawing/2014/main" val="2781721275"/>
                    </a:ext>
                  </a:extLst>
                </a:gridCol>
                <a:gridCol w="1472269">
                  <a:extLst>
                    <a:ext uri="{9D8B030D-6E8A-4147-A177-3AD203B41FA5}">
                      <a16:colId xmlns:a16="http://schemas.microsoft.com/office/drawing/2014/main" val="2782550823"/>
                    </a:ext>
                  </a:extLst>
                </a:gridCol>
                <a:gridCol w="1035905">
                  <a:extLst>
                    <a:ext uri="{9D8B030D-6E8A-4147-A177-3AD203B41FA5}">
                      <a16:colId xmlns:a16="http://schemas.microsoft.com/office/drawing/2014/main" val="472451559"/>
                    </a:ext>
                  </a:extLst>
                </a:gridCol>
              </a:tblGrid>
              <a:tr h="585625">
                <a:tc>
                  <a:txBody>
                    <a:bodyPr/>
                    <a:lstStyle/>
                    <a:p>
                      <a:pPr algn="l">
                        <a:lnSpc>
                          <a:spcPct val="107000"/>
                        </a:lnSpc>
                        <a:spcAft>
                          <a:spcPts val="800"/>
                        </a:spcAft>
                      </a:pPr>
                      <a:r>
                        <a:rPr lang="cs-CZ" sz="1400" dirty="0">
                          <a:solidFill>
                            <a:schemeClr val="tx1"/>
                          </a:solidFill>
                          <a:effectLst/>
                        </a:rPr>
                        <a:t>Dotace MPSV</a:t>
                      </a:r>
                      <a:endPar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226" marR="75226" marT="37613" marB="37613"/>
                </a:tc>
                <a:tc>
                  <a:txBody>
                    <a:bodyPr/>
                    <a:lstStyle/>
                    <a:p>
                      <a:pPr algn="l">
                        <a:lnSpc>
                          <a:spcPct val="107000"/>
                        </a:lnSpc>
                        <a:spcAft>
                          <a:spcPts val="800"/>
                        </a:spcAft>
                      </a:pPr>
                      <a:r>
                        <a:rPr lang="cs-CZ" sz="1400" dirty="0">
                          <a:effectLst/>
                        </a:rPr>
                        <a:t>částka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800"/>
                        </a:spcAft>
                      </a:pPr>
                      <a:r>
                        <a:rPr lang="cs-CZ" sz="1400" dirty="0">
                          <a:solidFill>
                            <a:schemeClr val="tx1"/>
                          </a:solidFill>
                          <a:effectLst/>
                        </a:rPr>
                        <a:t>Dotace Města Vrchlabí</a:t>
                      </a:r>
                      <a:endPar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226" marR="75226" marT="37613" marB="37613"/>
                </a:tc>
                <a:tc>
                  <a:txBody>
                    <a:bodyPr/>
                    <a:lstStyle/>
                    <a:p>
                      <a:pPr algn="l">
                        <a:lnSpc>
                          <a:spcPct val="107000"/>
                        </a:lnSpc>
                        <a:spcAft>
                          <a:spcPts val="800"/>
                        </a:spcAft>
                      </a:pPr>
                      <a:r>
                        <a:rPr lang="cs-CZ" sz="1400">
                          <a:effectLst/>
                        </a:rPr>
                        <a:t>částka</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03291716"/>
                  </a:ext>
                </a:extLst>
              </a:tr>
              <a:tr h="984046">
                <a:tc>
                  <a:txBody>
                    <a:bodyPr/>
                    <a:lstStyle/>
                    <a:p>
                      <a:pPr algn="l">
                        <a:lnSpc>
                          <a:spcPct val="107000"/>
                        </a:lnSpc>
                        <a:spcAft>
                          <a:spcPts val="800"/>
                        </a:spcAft>
                        <a:tabLst>
                          <a:tab pos="457200" algn="l"/>
                        </a:tabLst>
                      </a:pPr>
                      <a:r>
                        <a:rPr lang="cs-CZ" sz="1400" dirty="0">
                          <a:effectLst/>
                        </a:rPr>
                        <a:t>Osobní náklady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226" marR="75226" marT="37613" marB="37613"/>
                </a:tc>
                <a:tc>
                  <a:txBody>
                    <a:bodyPr/>
                    <a:lstStyle/>
                    <a:p>
                      <a:pPr algn="l">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 3 111 080</a:t>
                      </a:r>
                    </a:p>
                  </a:txBody>
                  <a:tcPr marL="0" marR="0" marT="0" marB="0"/>
                </a:tc>
                <a:tc>
                  <a:txBody>
                    <a:bodyPr/>
                    <a:lstStyle/>
                    <a:p>
                      <a:pPr algn="l">
                        <a:lnSpc>
                          <a:spcPct val="107000"/>
                        </a:lnSpc>
                        <a:spcAft>
                          <a:spcPts val="800"/>
                        </a:spcAft>
                      </a:pPr>
                      <a:r>
                        <a:rPr lang="cs-CZ" sz="1400" dirty="0">
                          <a:effectLst/>
                        </a:rPr>
                        <a:t>Osobní náklady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226" marR="75226" marT="37613" marB="37613"/>
                </a:tc>
                <a:tc>
                  <a:txBody>
                    <a:bodyPr/>
                    <a:lstStyle/>
                    <a:p>
                      <a:pPr algn="l">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tc>
                <a:extLst>
                  <a:ext uri="{0D108BD9-81ED-4DB2-BD59-A6C34878D82A}">
                    <a16:rowId xmlns:a16="http://schemas.microsoft.com/office/drawing/2014/main" val="769382369"/>
                  </a:ext>
                </a:extLst>
              </a:tr>
              <a:tr h="1319944">
                <a:tc>
                  <a:txBody>
                    <a:bodyPr/>
                    <a:lstStyle/>
                    <a:p>
                      <a:pPr algn="l">
                        <a:lnSpc>
                          <a:spcPct val="107000"/>
                        </a:lnSpc>
                        <a:spcAft>
                          <a:spcPts val="800"/>
                        </a:spcAft>
                      </a:pPr>
                      <a:r>
                        <a:rPr lang="cs-CZ" sz="1400" dirty="0">
                          <a:effectLst/>
                        </a:rPr>
                        <a:t>Provozní náklady              </a:t>
                      </a:r>
                    </a:p>
                    <a:p>
                      <a:pPr algn="l">
                        <a:lnSpc>
                          <a:spcPct val="107000"/>
                        </a:lnSpc>
                        <a:spcAft>
                          <a:spcPts val="800"/>
                        </a:spcAft>
                      </a:pPr>
                      <a:r>
                        <a:rPr lang="cs-CZ" sz="1400" dirty="0">
                          <a:effectLst/>
                        </a:rPr>
                        <a:t>materiál</a:t>
                      </a:r>
                    </a:p>
                    <a:p>
                      <a:pPr algn="l">
                        <a:lnSpc>
                          <a:spcPct val="107000"/>
                        </a:lnSpc>
                        <a:spcAft>
                          <a:spcPts val="800"/>
                        </a:spcAft>
                      </a:pPr>
                      <a:r>
                        <a:rPr lang="cs-CZ" sz="1400" dirty="0">
                          <a:effectLst/>
                        </a:rPr>
                        <a:t>služby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226" marR="75226" marT="37613" marB="37613"/>
                </a:tc>
                <a:tc>
                  <a:txBody>
                    <a:bodyPr/>
                    <a:lstStyle/>
                    <a:p>
                      <a:pPr algn="l">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      70 288</a:t>
                      </a:r>
                    </a:p>
                    <a:p>
                      <a:pPr algn="l">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      29 316</a:t>
                      </a:r>
                    </a:p>
                    <a:p>
                      <a:pPr algn="l">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      40 972</a:t>
                      </a:r>
                    </a:p>
                  </a:txBody>
                  <a:tcPr marL="0" marR="0" marT="0" marB="0"/>
                </a:tc>
                <a:tc>
                  <a:txBody>
                    <a:bodyPr/>
                    <a:lstStyle/>
                    <a:p>
                      <a:pPr algn="l">
                        <a:lnSpc>
                          <a:spcPct val="107000"/>
                        </a:lnSpc>
                        <a:spcAft>
                          <a:spcPts val="800"/>
                        </a:spcAft>
                      </a:pPr>
                      <a:r>
                        <a:rPr lang="cs-CZ" sz="1400" dirty="0">
                          <a:effectLst/>
                        </a:rPr>
                        <a:t>Provozní náklady              </a:t>
                      </a:r>
                    </a:p>
                    <a:p>
                      <a:pPr algn="l">
                        <a:lnSpc>
                          <a:spcPct val="107000"/>
                        </a:lnSpc>
                        <a:spcAft>
                          <a:spcPts val="800"/>
                        </a:spcAft>
                      </a:pPr>
                      <a:r>
                        <a:rPr lang="cs-CZ" sz="1400" dirty="0">
                          <a:effectLst/>
                        </a:rPr>
                        <a:t>materiál</a:t>
                      </a:r>
                    </a:p>
                    <a:p>
                      <a:pPr algn="l">
                        <a:lnSpc>
                          <a:spcPct val="107000"/>
                        </a:lnSpc>
                        <a:spcAft>
                          <a:spcPts val="800"/>
                        </a:spcAft>
                      </a:pPr>
                      <a:r>
                        <a:rPr lang="cs-CZ" sz="1400" dirty="0">
                          <a:effectLst/>
                        </a:rPr>
                        <a:t>služby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226" marR="75226" marT="37613" marB="37613"/>
                </a:tc>
                <a:tc>
                  <a:txBody>
                    <a:bodyPr/>
                    <a:lstStyle/>
                    <a:p>
                      <a:r>
                        <a:rPr lang="cs-CZ" dirty="0"/>
                        <a:t>  </a:t>
                      </a:r>
                      <a:r>
                        <a:rPr lang="cs-CZ" sz="1400" dirty="0"/>
                        <a:t>200 000</a:t>
                      </a:r>
                    </a:p>
                    <a:p>
                      <a:endParaRPr lang="cs-CZ" sz="1400" dirty="0"/>
                    </a:p>
                    <a:p>
                      <a:r>
                        <a:rPr lang="cs-CZ" sz="1400" dirty="0"/>
                        <a:t>    95 309</a:t>
                      </a:r>
                    </a:p>
                    <a:p>
                      <a:endParaRPr lang="cs-CZ" sz="1400" dirty="0"/>
                    </a:p>
                    <a:p>
                      <a:r>
                        <a:rPr lang="cs-CZ" sz="1400" dirty="0"/>
                        <a:t>   104 491</a:t>
                      </a:r>
                      <a:endParaRPr lang="cs-CZ" dirty="0"/>
                    </a:p>
                  </a:txBody>
                  <a:tcPr marL="0" marR="0" marT="0" marB="0"/>
                </a:tc>
                <a:extLst>
                  <a:ext uri="{0D108BD9-81ED-4DB2-BD59-A6C34878D82A}">
                    <a16:rowId xmlns:a16="http://schemas.microsoft.com/office/drawing/2014/main" val="156585268"/>
                  </a:ext>
                </a:extLst>
              </a:tr>
              <a:tr h="334234">
                <a:tc>
                  <a:txBody>
                    <a:bodyPr/>
                    <a:lstStyle/>
                    <a:p>
                      <a:pPr algn="l">
                        <a:lnSpc>
                          <a:spcPct val="107000"/>
                        </a:lnSpc>
                        <a:spcAft>
                          <a:spcPts val="800"/>
                        </a:spcAft>
                      </a:pPr>
                      <a:r>
                        <a:rPr lang="cs-CZ" sz="1400" dirty="0">
                          <a:effectLst/>
                        </a:rPr>
                        <a:t>Celkem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226" marR="75226" marT="37613" marB="37613"/>
                </a:tc>
                <a:tc>
                  <a:txBody>
                    <a:bodyPr/>
                    <a:lstStyle/>
                    <a:p>
                      <a:pPr algn="l">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 3 181 368</a:t>
                      </a:r>
                    </a:p>
                  </a:txBody>
                  <a:tcPr marL="0" marR="0" marT="0" marB="0"/>
                </a:tc>
                <a:tc>
                  <a:txBody>
                    <a:bodyPr/>
                    <a:lstStyle/>
                    <a:p>
                      <a:pPr algn="l">
                        <a:lnSpc>
                          <a:spcPct val="107000"/>
                        </a:lnSpc>
                        <a:spcAft>
                          <a:spcPts val="800"/>
                        </a:spcAft>
                      </a:pPr>
                      <a:r>
                        <a:rPr lang="cs-CZ" sz="1400" dirty="0">
                          <a:effectLst/>
                        </a:rPr>
                        <a:t>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226" marR="75226" marT="37613" marB="37613"/>
                </a:tc>
                <a:tc>
                  <a:txBody>
                    <a:bodyPr/>
                    <a:lstStyle/>
                    <a:p>
                      <a:r>
                        <a:rPr lang="cs-CZ" dirty="0"/>
                        <a:t>  </a:t>
                      </a:r>
                      <a:r>
                        <a:rPr lang="cs-CZ" sz="1400" dirty="0"/>
                        <a:t>200 000</a:t>
                      </a:r>
                    </a:p>
                  </a:txBody>
                  <a:tcPr marL="0" marR="0" marT="0" marB="0"/>
                </a:tc>
                <a:extLst>
                  <a:ext uri="{0D108BD9-81ED-4DB2-BD59-A6C34878D82A}">
                    <a16:rowId xmlns:a16="http://schemas.microsoft.com/office/drawing/2014/main" val="14873473"/>
                  </a:ext>
                </a:extLst>
              </a:tr>
            </a:tbl>
          </a:graphicData>
        </a:graphic>
      </p:graphicFrame>
    </p:spTree>
    <p:extLst>
      <p:ext uri="{BB962C8B-B14F-4D97-AF65-F5344CB8AC3E}">
        <p14:creationId xmlns:p14="http://schemas.microsoft.com/office/powerpoint/2010/main" val="343025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B9FCDB-0E12-481D-AABE-5B754D3BD072}"/>
              </a:ext>
            </a:extLst>
          </p:cNvPr>
          <p:cNvSpPr>
            <a:spLocks noGrp="1"/>
          </p:cNvSpPr>
          <p:nvPr>
            <p:ph type="title"/>
          </p:nvPr>
        </p:nvSpPr>
        <p:spPr>
          <a:xfrm>
            <a:off x="1295402" y="694944"/>
            <a:ext cx="8966141" cy="1073566"/>
          </a:xfrm>
        </p:spPr>
        <p:txBody>
          <a:bodyPr>
            <a:normAutofit/>
          </a:bodyPr>
          <a:lstStyle/>
          <a:p>
            <a:pPr algn="ctr"/>
            <a:r>
              <a:rPr lang="cs-CZ" dirty="0"/>
              <a:t>Celková finanční zpráva</a:t>
            </a:r>
          </a:p>
        </p:txBody>
      </p:sp>
      <p:graphicFrame>
        <p:nvGraphicFramePr>
          <p:cNvPr id="3" name="Tabulka 2"/>
          <p:cNvGraphicFramePr>
            <a:graphicFrameLocks noGrp="1"/>
          </p:cNvGraphicFramePr>
          <p:nvPr>
            <p:extLst>
              <p:ext uri="{D42A27DB-BD31-4B8C-83A1-F6EECF244321}">
                <p14:modId xmlns:p14="http://schemas.microsoft.com/office/powerpoint/2010/main" val="2844803954"/>
              </p:ext>
            </p:extLst>
          </p:nvPr>
        </p:nvGraphicFramePr>
        <p:xfrm>
          <a:off x="1584107" y="1768510"/>
          <a:ext cx="8110877" cy="4374381"/>
        </p:xfrm>
        <a:graphic>
          <a:graphicData uri="http://schemas.openxmlformats.org/drawingml/2006/table">
            <a:tbl>
              <a:tblPr firstRow="1" bandRow="1">
                <a:tableStyleId>{5C22544A-7EE6-4342-B048-85BDC9FD1C3A}</a:tableStyleId>
              </a:tblPr>
              <a:tblGrid>
                <a:gridCol w="2590029">
                  <a:extLst>
                    <a:ext uri="{9D8B030D-6E8A-4147-A177-3AD203B41FA5}">
                      <a16:colId xmlns:a16="http://schemas.microsoft.com/office/drawing/2014/main" val="2495949966"/>
                    </a:ext>
                  </a:extLst>
                </a:gridCol>
                <a:gridCol w="1558106">
                  <a:extLst>
                    <a:ext uri="{9D8B030D-6E8A-4147-A177-3AD203B41FA5}">
                      <a16:colId xmlns:a16="http://schemas.microsoft.com/office/drawing/2014/main" val="1694232721"/>
                    </a:ext>
                  </a:extLst>
                </a:gridCol>
                <a:gridCol w="2320801">
                  <a:extLst>
                    <a:ext uri="{9D8B030D-6E8A-4147-A177-3AD203B41FA5}">
                      <a16:colId xmlns:a16="http://schemas.microsoft.com/office/drawing/2014/main" val="2906317455"/>
                    </a:ext>
                  </a:extLst>
                </a:gridCol>
                <a:gridCol w="1641941">
                  <a:extLst>
                    <a:ext uri="{9D8B030D-6E8A-4147-A177-3AD203B41FA5}">
                      <a16:colId xmlns:a16="http://schemas.microsoft.com/office/drawing/2014/main" val="764974323"/>
                    </a:ext>
                  </a:extLst>
                </a:gridCol>
              </a:tblGrid>
              <a:tr h="556517">
                <a:tc>
                  <a:txBody>
                    <a:bodyPr/>
                    <a:lstStyle/>
                    <a:p>
                      <a:pPr>
                        <a:lnSpc>
                          <a:spcPct val="107000"/>
                        </a:lnSpc>
                        <a:spcAft>
                          <a:spcPts val="800"/>
                        </a:spcAft>
                      </a:pPr>
                      <a:r>
                        <a:rPr lang="cs-CZ" sz="1400" dirty="0">
                          <a:effectLst/>
                        </a:rPr>
                        <a:t>náklady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111" marR="82111" marT="41055" marB="41055"/>
                </a:tc>
                <a:tc>
                  <a:txBody>
                    <a:bodyPr/>
                    <a:lstStyle/>
                    <a:p>
                      <a:pPr>
                        <a:lnSpc>
                          <a:spcPct val="107000"/>
                        </a:lnSpc>
                        <a:spcAft>
                          <a:spcPts val="800"/>
                        </a:spcAft>
                      </a:pPr>
                      <a:r>
                        <a:rPr lang="cs-CZ" sz="1400" dirty="0">
                          <a:effectLst/>
                        </a:rPr>
                        <a:t>částka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111" marR="82111" marT="41055" marB="41055"/>
                </a:tc>
                <a:tc>
                  <a:txBody>
                    <a:bodyPr/>
                    <a:lstStyle/>
                    <a:p>
                      <a:pPr>
                        <a:lnSpc>
                          <a:spcPct val="107000"/>
                        </a:lnSpc>
                        <a:spcAft>
                          <a:spcPts val="800"/>
                        </a:spcAft>
                      </a:pPr>
                      <a:r>
                        <a:rPr lang="cs-CZ" sz="1400" dirty="0">
                          <a:effectLst/>
                        </a:rPr>
                        <a:t>Výnosy  -</a:t>
                      </a:r>
                      <a:endParaRPr lang="cs-CZ"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111" marR="82111" marT="41055" marB="41055"/>
                </a:tc>
                <a:tc>
                  <a:txBody>
                    <a:bodyPr/>
                    <a:lstStyle/>
                    <a:p>
                      <a:pPr>
                        <a:lnSpc>
                          <a:spcPct val="107000"/>
                        </a:lnSpc>
                        <a:spcAft>
                          <a:spcPts val="800"/>
                        </a:spcAft>
                      </a:pPr>
                      <a:r>
                        <a:rPr lang="cs-CZ" sz="1400">
                          <a:effectLst/>
                        </a:rPr>
                        <a:t>částka</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82111" marR="82111" marT="41055" marB="41055"/>
                </a:tc>
                <a:extLst>
                  <a:ext uri="{0D108BD9-81ED-4DB2-BD59-A6C34878D82A}">
                    <a16:rowId xmlns:a16="http://schemas.microsoft.com/office/drawing/2014/main" val="366098964"/>
                  </a:ext>
                </a:extLst>
              </a:tr>
              <a:tr h="3817864">
                <a:tc>
                  <a:txBody>
                    <a:bodyPr/>
                    <a:lstStyle/>
                    <a:p>
                      <a:pPr>
                        <a:lnSpc>
                          <a:spcPct val="107000"/>
                        </a:lnSpc>
                        <a:spcAft>
                          <a:spcPts val="800"/>
                        </a:spcAft>
                      </a:pPr>
                      <a:r>
                        <a:rPr lang="cs-CZ" sz="1400" dirty="0">
                          <a:effectLst/>
                        </a:rPr>
                        <a:t>Osobní náklady </a:t>
                      </a:r>
                    </a:p>
                    <a:p>
                      <a:pPr>
                        <a:lnSpc>
                          <a:spcPct val="107000"/>
                        </a:lnSpc>
                        <a:spcAft>
                          <a:spcPts val="800"/>
                        </a:spcAft>
                      </a:pPr>
                      <a:r>
                        <a:rPr lang="cs-CZ" sz="1400" dirty="0">
                          <a:effectLst/>
                        </a:rPr>
                        <a:t>Spotřebované nákupy a služby                                                                                    						                                                  </a:t>
                      </a:r>
                    </a:p>
                    <a:p>
                      <a:pPr>
                        <a:lnSpc>
                          <a:spcPct val="107000"/>
                        </a:lnSpc>
                        <a:spcAft>
                          <a:spcPts val="800"/>
                        </a:spcAft>
                      </a:pPr>
                      <a:r>
                        <a:rPr lang="cs-CZ" sz="1400" dirty="0">
                          <a:effectLst/>
                        </a:rPr>
                        <a:t>Náklady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111" marR="82111" marT="41055" marB="41055"/>
                </a:tc>
                <a:tc>
                  <a:txBody>
                    <a:bodyPr/>
                    <a:lstStyle/>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3 254 874</a:t>
                      </a: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444 989</a:t>
                      </a:r>
                    </a:p>
                    <a:p>
                      <a:pPr algn="ctr">
                        <a:lnSpc>
                          <a:spcPct val="107000"/>
                        </a:lnSpc>
                        <a:spcAft>
                          <a:spcPts val="80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3 699 863</a:t>
                      </a:r>
                    </a:p>
                  </a:txBody>
                  <a:tcPr marL="82111" marR="82111" marT="41055" marB="41055"/>
                </a:tc>
                <a:tc>
                  <a:txBody>
                    <a:bodyPr/>
                    <a:lstStyle/>
                    <a:p>
                      <a:pPr>
                        <a:lnSpc>
                          <a:spcPct val="107000"/>
                        </a:lnSpc>
                        <a:spcAft>
                          <a:spcPts val="800"/>
                        </a:spcAft>
                      </a:pPr>
                      <a:r>
                        <a:rPr lang="cs-CZ" sz="1400" dirty="0">
                          <a:effectLst/>
                        </a:rPr>
                        <a:t>Dotace MPSV</a:t>
                      </a:r>
                    </a:p>
                    <a:p>
                      <a:pPr>
                        <a:lnSpc>
                          <a:spcPct val="107000"/>
                        </a:lnSpc>
                        <a:spcAft>
                          <a:spcPts val="800"/>
                        </a:spcAft>
                      </a:pPr>
                      <a:r>
                        <a:rPr lang="cs-CZ" sz="1400" dirty="0">
                          <a:effectLst/>
                        </a:rPr>
                        <a:t>Dotace </a:t>
                      </a:r>
                      <a:r>
                        <a:rPr lang="cs-CZ" sz="1400" dirty="0" err="1">
                          <a:effectLst/>
                        </a:rPr>
                        <a:t>MěÚ</a:t>
                      </a:r>
                      <a:r>
                        <a:rPr lang="cs-CZ" sz="1400" dirty="0">
                          <a:effectLst/>
                        </a:rPr>
                        <a:t> Vrchlabí </a:t>
                      </a:r>
                    </a:p>
                    <a:p>
                      <a:pPr>
                        <a:lnSpc>
                          <a:spcPct val="107000"/>
                        </a:lnSpc>
                        <a:spcAft>
                          <a:spcPts val="800"/>
                        </a:spcAft>
                      </a:pPr>
                      <a:r>
                        <a:rPr lang="cs-CZ" sz="1400" dirty="0">
                          <a:effectLst/>
                        </a:rPr>
                        <a:t>Dotace Lánov </a:t>
                      </a:r>
                    </a:p>
                    <a:p>
                      <a:pPr>
                        <a:lnSpc>
                          <a:spcPct val="107000"/>
                        </a:lnSpc>
                        <a:spcAft>
                          <a:spcPts val="800"/>
                        </a:spcAft>
                      </a:pPr>
                      <a:r>
                        <a:rPr lang="cs-CZ" sz="1400" dirty="0">
                          <a:effectLst/>
                        </a:rPr>
                        <a:t>Jilemnice</a:t>
                      </a:r>
                    </a:p>
                    <a:p>
                      <a:pPr>
                        <a:lnSpc>
                          <a:spcPct val="107000"/>
                        </a:lnSpc>
                        <a:spcAft>
                          <a:spcPts val="800"/>
                        </a:spcAft>
                      </a:pPr>
                      <a:r>
                        <a:rPr lang="cs-CZ" sz="1400" dirty="0">
                          <a:effectLst/>
                        </a:rPr>
                        <a:t>Dolní Branná</a:t>
                      </a:r>
                    </a:p>
                    <a:p>
                      <a:pPr>
                        <a:lnSpc>
                          <a:spcPct val="107000"/>
                        </a:lnSpc>
                        <a:spcAft>
                          <a:spcPts val="800"/>
                        </a:spcAft>
                      </a:pPr>
                      <a:r>
                        <a:rPr lang="cs-CZ" sz="1400" dirty="0">
                          <a:effectLst/>
                        </a:rPr>
                        <a:t>Provozní dotace celkem </a:t>
                      </a:r>
                    </a:p>
                    <a:p>
                      <a:pPr>
                        <a:lnSpc>
                          <a:spcPct val="107000"/>
                        </a:lnSpc>
                        <a:spcAft>
                          <a:spcPts val="800"/>
                        </a:spcAft>
                      </a:pPr>
                      <a:r>
                        <a:rPr lang="cs-CZ" sz="1400" dirty="0">
                          <a:effectLst/>
                        </a:rPr>
                        <a:t>Ostatní výnosy </a:t>
                      </a:r>
                    </a:p>
                    <a:p>
                      <a:pPr>
                        <a:lnSpc>
                          <a:spcPct val="107000"/>
                        </a:lnSpc>
                        <a:spcAft>
                          <a:spcPts val="800"/>
                        </a:spcAft>
                      </a:pPr>
                      <a:r>
                        <a:rPr lang="cs-CZ" sz="1400" dirty="0">
                          <a:effectLst/>
                        </a:rPr>
                        <a:t>Výnosy 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111" marR="82111" marT="41055" marB="41055"/>
                </a:tc>
                <a:tc>
                  <a:txBody>
                    <a:bodyPr/>
                    <a:lstStyle/>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3 381 368</a:t>
                      </a: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200 000</a:t>
                      </a: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16 000</a:t>
                      </a: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16 200</a:t>
                      </a: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10 000</a:t>
                      </a: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3 626 568</a:t>
                      </a: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103 454</a:t>
                      </a:r>
                    </a:p>
                    <a:p>
                      <a:pPr algn="ctr">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3 730 022</a:t>
                      </a:r>
                    </a:p>
                  </a:txBody>
                  <a:tcPr marL="82111" marR="82111" marT="41055" marB="41055"/>
                </a:tc>
                <a:extLst>
                  <a:ext uri="{0D108BD9-81ED-4DB2-BD59-A6C34878D82A}">
                    <a16:rowId xmlns:a16="http://schemas.microsoft.com/office/drawing/2014/main" val="3082638676"/>
                  </a:ext>
                </a:extLst>
              </a:tr>
            </a:tbl>
          </a:graphicData>
        </a:graphic>
      </p:graphicFrame>
    </p:spTree>
    <p:extLst>
      <p:ext uri="{BB962C8B-B14F-4D97-AF65-F5344CB8AC3E}">
        <p14:creationId xmlns:p14="http://schemas.microsoft.com/office/powerpoint/2010/main" val="190795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973279-6FFE-477B-B3AE-ACE9236FF76A}"/>
              </a:ext>
            </a:extLst>
          </p:cNvPr>
          <p:cNvSpPr>
            <a:spLocks noGrp="1"/>
          </p:cNvSpPr>
          <p:nvPr>
            <p:ph type="title"/>
          </p:nvPr>
        </p:nvSpPr>
        <p:spPr>
          <a:xfrm>
            <a:off x="913775" y="618517"/>
            <a:ext cx="9817485" cy="1596177"/>
          </a:xfrm>
        </p:spPr>
        <p:txBody>
          <a:bodyPr/>
          <a:lstStyle/>
          <a:p>
            <a:pPr algn="ctr"/>
            <a:r>
              <a:rPr lang="cs-CZ" dirty="0"/>
              <a:t>Obsah</a:t>
            </a:r>
          </a:p>
        </p:txBody>
      </p:sp>
      <p:graphicFrame>
        <p:nvGraphicFramePr>
          <p:cNvPr id="9" name="Zástupný symbol pro obsah 8">
            <a:extLst>
              <a:ext uri="{FF2B5EF4-FFF2-40B4-BE49-F238E27FC236}">
                <a16:creationId xmlns:a16="http://schemas.microsoft.com/office/drawing/2014/main" id="{3912AC9D-AB4B-46D5-B5EE-6DA4C8A6BED2}"/>
              </a:ext>
            </a:extLst>
          </p:cNvPr>
          <p:cNvGraphicFramePr>
            <a:graphicFrameLocks noGrp="1"/>
          </p:cNvGraphicFramePr>
          <p:nvPr>
            <p:ph sz="half" idx="1"/>
            <p:extLst>
              <p:ext uri="{D42A27DB-BD31-4B8C-83A1-F6EECF244321}">
                <p14:modId xmlns:p14="http://schemas.microsoft.com/office/powerpoint/2010/main" val="2816629084"/>
              </p:ext>
            </p:extLst>
          </p:nvPr>
        </p:nvGraphicFramePr>
        <p:xfrm>
          <a:off x="1295399" y="1691638"/>
          <a:ext cx="9073551" cy="4062238"/>
        </p:xfrm>
        <a:graphic>
          <a:graphicData uri="http://schemas.openxmlformats.org/drawingml/2006/table">
            <a:tbl>
              <a:tblPr firstRow="1" bandRow="1">
                <a:tableStyleId>{16D9F66E-5EB9-4882-86FB-DCBF35E3C3E4}</a:tableStyleId>
              </a:tblPr>
              <a:tblGrid>
                <a:gridCol w="6385756">
                  <a:extLst>
                    <a:ext uri="{9D8B030D-6E8A-4147-A177-3AD203B41FA5}">
                      <a16:colId xmlns:a16="http://schemas.microsoft.com/office/drawing/2014/main" val="333203168"/>
                    </a:ext>
                  </a:extLst>
                </a:gridCol>
                <a:gridCol w="2687795">
                  <a:extLst>
                    <a:ext uri="{9D8B030D-6E8A-4147-A177-3AD203B41FA5}">
                      <a16:colId xmlns:a16="http://schemas.microsoft.com/office/drawing/2014/main" val="2982428087"/>
                    </a:ext>
                  </a:extLst>
                </a:gridCol>
              </a:tblGrid>
              <a:tr h="440116">
                <a:tc>
                  <a:txBody>
                    <a:bodyPr/>
                    <a:lstStyle/>
                    <a:p>
                      <a:r>
                        <a:rPr lang="cs-CZ" b="1" dirty="0"/>
                        <a:t>Úvodní slovo ředitele</a:t>
                      </a:r>
                    </a:p>
                  </a:txBody>
                  <a:tcPr>
                    <a:solidFill>
                      <a:schemeClr val="accent1">
                        <a:lumMod val="40000"/>
                        <a:lumOff val="60000"/>
                      </a:schemeClr>
                    </a:solidFill>
                  </a:tcPr>
                </a:tc>
                <a:tc>
                  <a:txBody>
                    <a:bodyPr/>
                    <a:lstStyle/>
                    <a:p>
                      <a:r>
                        <a:rPr lang="cs-CZ" b="0" dirty="0"/>
                        <a:t>Str. 3</a:t>
                      </a:r>
                    </a:p>
                  </a:txBody>
                  <a:tcPr>
                    <a:solidFill>
                      <a:schemeClr val="accent1">
                        <a:lumMod val="40000"/>
                        <a:lumOff val="60000"/>
                      </a:schemeClr>
                    </a:solidFill>
                  </a:tcPr>
                </a:tc>
                <a:extLst>
                  <a:ext uri="{0D108BD9-81ED-4DB2-BD59-A6C34878D82A}">
                    <a16:rowId xmlns:a16="http://schemas.microsoft.com/office/drawing/2014/main" val="1798838950"/>
                  </a:ext>
                </a:extLst>
              </a:tr>
              <a:tr h="440116">
                <a:tc>
                  <a:txBody>
                    <a:bodyPr/>
                    <a:lstStyle/>
                    <a:p>
                      <a:r>
                        <a:rPr lang="cs-CZ" b="1" dirty="0"/>
                        <a:t>Základní informace o organizaci</a:t>
                      </a:r>
                    </a:p>
                  </a:txBody>
                  <a:tcPr>
                    <a:solidFill>
                      <a:schemeClr val="accent1">
                        <a:lumMod val="40000"/>
                        <a:lumOff val="60000"/>
                      </a:schemeClr>
                    </a:solidFill>
                  </a:tcPr>
                </a:tc>
                <a:tc>
                  <a:txBody>
                    <a:bodyPr/>
                    <a:lstStyle/>
                    <a:p>
                      <a:r>
                        <a:rPr lang="cs-CZ" dirty="0"/>
                        <a:t>Str. 4</a:t>
                      </a:r>
                    </a:p>
                  </a:txBody>
                  <a:tcPr>
                    <a:solidFill>
                      <a:schemeClr val="accent1">
                        <a:lumMod val="40000"/>
                        <a:lumOff val="60000"/>
                      </a:schemeClr>
                    </a:solidFill>
                  </a:tcPr>
                </a:tc>
                <a:extLst>
                  <a:ext uri="{0D108BD9-81ED-4DB2-BD59-A6C34878D82A}">
                    <a16:rowId xmlns:a16="http://schemas.microsoft.com/office/drawing/2014/main" val="205348741"/>
                  </a:ext>
                </a:extLst>
              </a:tr>
              <a:tr h="440116">
                <a:tc>
                  <a:txBody>
                    <a:bodyPr/>
                    <a:lstStyle/>
                    <a:p>
                      <a:r>
                        <a:rPr lang="cs-CZ" b="1" dirty="0"/>
                        <a:t>Organizační struktura</a:t>
                      </a:r>
                    </a:p>
                  </a:txBody>
                  <a:tcPr>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a:t>Str. 5</a:t>
                      </a:r>
                    </a:p>
                  </a:txBody>
                  <a:tcPr>
                    <a:solidFill>
                      <a:schemeClr val="accent1">
                        <a:lumMod val="40000"/>
                        <a:lumOff val="60000"/>
                      </a:schemeClr>
                    </a:solidFill>
                  </a:tcPr>
                </a:tc>
                <a:extLst>
                  <a:ext uri="{0D108BD9-81ED-4DB2-BD59-A6C34878D82A}">
                    <a16:rowId xmlns:a16="http://schemas.microsoft.com/office/drawing/2014/main" val="1086126894"/>
                  </a:ext>
                </a:extLst>
              </a:tr>
              <a:tr h="440116">
                <a:tc>
                  <a:txBody>
                    <a:bodyPr/>
                    <a:lstStyle/>
                    <a:p>
                      <a:r>
                        <a:rPr lang="cs-CZ" b="1" dirty="0"/>
                        <a:t>Informace o vlastní činnosti poradny, foto</a:t>
                      </a:r>
                    </a:p>
                  </a:txBody>
                  <a:tcPr>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a:t>Str. 6-11</a:t>
                      </a:r>
                    </a:p>
                  </a:txBody>
                  <a:tcPr>
                    <a:solidFill>
                      <a:schemeClr val="accent1">
                        <a:lumMod val="40000"/>
                        <a:lumOff val="60000"/>
                      </a:schemeClr>
                    </a:solidFill>
                  </a:tcPr>
                </a:tc>
                <a:extLst>
                  <a:ext uri="{0D108BD9-81ED-4DB2-BD59-A6C34878D82A}">
                    <a16:rowId xmlns:a16="http://schemas.microsoft.com/office/drawing/2014/main" val="1224656874"/>
                  </a:ext>
                </a:extLst>
              </a:tr>
              <a:tr h="386653">
                <a:tc>
                  <a:txBody>
                    <a:bodyPr/>
                    <a:lstStyle/>
                    <a:p>
                      <a:r>
                        <a:rPr lang="cs-CZ" b="1" dirty="0"/>
                        <a:t>Informace o činnosti poradny v rámci pověření SPOD</a:t>
                      </a:r>
                    </a:p>
                  </a:txBody>
                  <a:tcPr>
                    <a:solidFill>
                      <a:schemeClr val="accent1">
                        <a:lumMod val="40000"/>
                        <a:lumOff val="60000"/>
                      </a:schemeClr>
                    </a:solidFill>
                  </a:tcPr>
                </a:tc>
                <a:tc>
                  <a:txBody>
                    <a:bodyPr/>
                    <a:lstStyle/>
                    <a:p>
                      <a:r>
                        <a:rPr lang="cs-CZ" dirty="0"/>
                        <a:t>Str.12-14</a:t>
                      </a:r>
                    </a:p>
                  </a:txBody>
                  <a:tcPr>
                    <a:solidFill>
                      <a:schemeClr val="accent1">
                        <a:lumMod val="40000"/>
                        <a:lumOff val="60000"/>
                      </a:schemeClr>
                    </a:solidFill>
                  </a:tcPr>
                </a:tc>
                <a:extLst>
                  <a:ext uri="{0D108BD9-81ED-4DB2-BD59-A6C34878D82A}">
                    <a16:rowId xmlns:a16="http://schemas.microsoft.com/office/drawing/2014/main" val="1535629081"/>
                  </a:ext>
                </a:extLst>
              </a:tr>
              <a:tr h="440116">
                <a:tc>
                  <a:txBody>
                    <a:bodyPr/>
                    <a:lstStyle/>
                    <a:p>
                      <a:r>
                        <a:rPr lang="cs-CZ" b="1" dirty="0"/>
                        <a:t>Statistické údaje o činnosti poradny</a:t>
                      </a:r>
                    </a:p>
                  </a:txBody>
                  <a:tcPr>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a:t>Str.15-16</a:t>
                      </a:r>
                    </a:p>
                  </a:txBody>
                  <a:tcPr>
                    <a:solidFill>
                      <a:schemeClr val="accent1">
                        <a:lumMod val="40000"/>
                        <a:lumOff val="60000"/>
                      </a:schemeClr>
                    </a:solidFill>
                  </a:tcPr>
                </a:tc>
                <a:extLst>
                  <a:ext uri="{0D108BD9-81ED-4DB2-BD59-A6C34878D82A}">
                    <a16:rowId xmlns:a16="http://schemas.microsoft.com/office/drawing/2014/main" val="704730465"/>
                  </a:ext>
                </a:extLst>
              </a:tr>
              <a:tr h="394809">
                <a:tc>
                  <a:txBody>
                    <a:bodyPr/>
                    <a:lstStyle/>
                    <a:p>
                      <a:r>
                        <a:rPr lang="cs-CZ" b="1" dirty="0"/>
                        <a:t>Dotace a dary</a:t>
                      </a:r>
                    </a:p>
                  </a:txBody>
                  <a:tcPr>
                    <a:solidFill>
                      <a:schemeClr val="accent1">
                        <a:lumMod val="40000"/>
                        <a:lumOff val="60000"/>
                      </a:schemeClr>
                    </a:solidFill>
                  </a:tcPr>
                </a:tc>
                <a:tc>
                  <a:txBody>
                    <a:bodyPr/>
                    <a:lstStyle/>
                    <a:p>
                      <a:r>
                        <a:rPr lang="cs-CZ" dirty="0"/>
                        <a:t>Str. 17-18</a:t>
                      </a:r>
                    </a:p>
                  </a:txBody>
                  <a:tcPr>
                    <a:solidFill>
                      <a:schemeClr val="accent1">
                        <a:lumMod val="40000"/>
                        <a:lumOff val="60000"/>
                      </a:schemeClr>
                    </a:solidFill>
                  </a:tcPr>
                </a:tc>
                <a:extLst>
                  <a:ext uri="{0D108BD9-81ED-4DB2-BD59-A6C34878D82A}">
                    <a16:rowId xmlns:a16="http://schemas.microsoft.com/office/drawing/2014/main" val="36853358"/>
                  </a:ext>
                </a:extLst>
              </a:tr>
              <a:tr h="451606">
                <a:tc>
                  <a:txBody>
                    <a:bodyPr/>
                    <a:lstStyle/>
                    <a:p>
                      <a:r>
                        <a:rPr lang="cs-CZ" b="1" dirty="0"/>
                        <a:t>Finanční</a:t>
                      </a:r>
                      <a:r>
                        <a:rPr lang="cs-CZ" b="1" baseline="0" dirty="0"/>
                        <a:t> zpráva</a:t>
                      </a:r>
                    </a:p>
                    <a:p>
                      <a:r>
                        <a:rPr lang="cs-CZ" b="1" baseline="0" dirty="0"/>
                        <a:t>Partneři</a:t>
                      </a:r>
                    </a:p>
                  </a:txBody>
                  <a:tcPr>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a:t>Str. 19-22</a:t>
                      </a:r>
                    </a:p>
                    <a:p>
                      <a:pPr marL="0" marR="0" indent="0" algn="l" defTabSz="457200" rtl="0" eaLnBrk="1" fontAlgn="auto" latinLnBrk="0" hangingPunct="1">
                        <a:lnSpc>
                          <a:spcPct val="100000"/>
                        </a:lnSpc>
                        <a:spcBef>
                          <a:spcPts val="0"/>
                        </a:spcBef>
                        <a:spcAft>
                          <a:spcPts val="0"/>
                        </a:spcAft>
                        <a:buClrTx/>
                        <a:buSzTx/>
                        <a:buFontTx/>
                        <a:buNone/>
                        <a:tabLst/>
                        <a:defRPr/>
                      </a:pPr>
                      <a:r>
                        <a:rPr lang="cs-CZ" dirty="0"/>
                        <a:t>Str. 23</a:t>
                      </a:r>
                    </a:p>
                  </a:txBody>
                  <a:tcPr>
                    <a:solidFill>
                      <a:schemeClr val="accent1">
                        <a:lumMod val="40000"/>
                        <a:lumOff val="60000"/>
                      </a:schemeClr>
                    </a:solidFill>
                  </a:tcPr>
                </a:tc>
                <a:extLst>
                  <a:ext uri="{0D108BD9-81ED-4DB2-BD59-A6C34878D82A}">
                    <a16:rowId xmlns:a16="http://schemas.microsoft.com/office/drawing/2014/main" val="633850730"/>
                  </a:ext>
                </a:extLst>
              </a:tr>
              <a:tr h="440116">
                <a:tc>
                  <a:txBody>
                    <a:bodyPr/>
                    <a:lstStyle/>
                    <a:p>
                      <a:r>
                        <a:rPr lang="cs-CZ" b="1" dirty="0"/>
                        <a:t>Poděkování</a:t>
                      </a:r>
                    </a:p>
                  </a:txBody>
                  <a:tcPr>
                    <a:solidFill>
                      <a:schemeClr val="accent1">
                        <a:lumMod val="40000"/>
                        <a:lumOff val="60000"/>
                      </a:schemeClr>
                    </a:solidFill>
                  </a:tcPr>
                </a:tc>
                <a:tc>
                  <a:txBody>
                    <a:bodyPr/>
                    <a:lstStyle/>
                    <a:p>
                      <a:r>
                        <a:rPr lang="cs-CZ" dirty="0"/>
                        <a:t>Str. 24</a:t>
                      </a:r>
                    </a:p>
                  </a:txBody>
                  <a:tcPr>
                    <a:solidFill>
                      <a:schemeClr val="accent1">
                        <a:lumMod val="40000"/>
                        <a:lumOff val="60000"/>
                      </a:schemeClr>
                    </a:solidFill>
                  </a:tcPr>
                </a:tc>
                <a:extLst>
                  <a:ext uri="{0D108BD9-81ED-4DB2-BD59-A6C34878D82A}">
                    <a16:rowId xmlns:a16="http://schemas.microsoft.com/office/drawing/2014/main" val="2297147432"/>
                  </a:ext>
                </a:extLst>
              </a:tr>
            </a:tbl>
          </a:graphicData>
        </a:graphic>
      </p:graphicFrame>
    </p:spTree>
    <p:extLst>
      <p:ext uri="{BB962C8B-B14F-4D97-AF65-F5344CB8AC3E}">
        <p14:creationId xmlns:p14="http://schemas.microsoft.com/office/powerpoint/2010/main" val="385200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66192" y="636186"/>
            <a:ext cx="8800768" cy="1294214"/>
          </a:xfrm>
        </p:spPr>
        <p:txBody>
          <a:bodyPr/>
          <a:lstStyle/>
          <a:p>
            <a:pPr algn="ctr"/>
            <a:r>
              <a:rPr lang="cs-CZ" dirty="0"/>
              <a:t>Rozvaha</a:t>
            </a:r>
          </a:p>
        </p:txBody>
      </p:sp>
      <p:graphicFrame>
        <p:nvGraphicFramePr>
          <p:cNvPr id="7" name="Tabulka 6"/>
          <p:cNvGraphicFramePr>
            <a:graphicFrameLocks noGrp="1"/>
          </p:cNvGraphicFramePr>
          <p:nvPr>
            <p:extLst>
              <p:ext uri="{D42A27DB-BD31-4B8C-83A1-F6EECF244321}">
                <p14:modId xmlns:p14="http://schemas.microsoft.com/office/powerpoint/2010/main" val="2434486882"/>
              </p:ext>
            </p:extLst>
          </p:nvPr>
        </p:nvGraphicFramePr>
        <p:xfrm>
          <a:off x="1166192" y="1387796"/>
          <a:ext cx="7327299" cy="5543754"/>
        </p:xfrm>
        <a:graphic>
          <a:graphicData uri="http://schemas.openxmlformats.org/drawingml/2006/table">
            <a:tbl>
              <a:tblPr firstRow="1" bandRow="1">
                <a:tableStyleId>{5C22544A-7EE6-4342-B048-85BDC9FD1C3A}</a:tableStyleId>
              </a:tblPr>
              <a:tblGrid>
                <a:gridCol w="4945737">
                  <a:extLst>
                    <a:ext uri="{9D8B030D-6E8A-4147-A177-3AD203B41FA5}">
                      <a16:colId xmlns:a16="http://schemas.microsoft.com/office/drawing/2014/main" val="4179410211"/>
                    </a:ext>
                  </a:extLst>
                </a:gridCol>
                <a:gridCol w="2381562">
                  <a:extLst>
                    <a:ext uri="{9D8B030D-6E8A-4147-A177-3AD203B41FA5}">
                      <a16:colId xmlns:a16="http://schemas.microsoft.com/office/drawing/2014/main" val="1532195605"/>
                    </a:ext>
                  </a:extLst>
                </a:gridCol>
              </a:tblGrid>
              <a:tr h="292671">
                <a:tc>
                  <a:txBody>
                    <a:bodyPr/>
                    <a:lstStyle/>
                    <a:p>
                      <a:pPr>
                        <a:lnSpc>
                          <a:spcPct val="107000"/>
                        </a:lnSpc>
                        <a:spcAft>
                          <a:spcPts val="800"/>
                        </a:spcAft>
                      </a:pPr>
                      <a:r>
                        <a:rPr lang="cs-CZ" sz="1400" dirty="0">
                          <a:effectLst/>
                        </a:rPr>
                        <a:t>                                                                 Aktiva a pasiva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pPr>
                        <a:lnSpc>
                          <a:spcPct val="107000"/>
                        </a:lnSpc>
                      </a:pPr>
                      <a:endParaRPr lang="cs-CZ" sz="1000" dirty="0">
                        <a:effectLst/>
                        <a:latin typeface="Calibri" panose="020F0502020204030204" pitchFamily="34" charset="0"/>
                        <a:cs typeface="Times New Roman" panose="02020603050405020304" pitchFamily="18" charset="0"/>
                      </a:endParaRPr>
                    </a:p>
                  </a:txBody>
                  <a:tcPr marL="79348" marR="79348" marT="39674" marB="39674"/>
                </a:tc>
                <a:extLst>
                  <a:ext uri="{0D108BD9-81ED-4DB2-BD59-A6C34878D82A}">
                    <a16:rowId xmlns:a16="http://schemas.microsoft.com/office/drawing/2014/main" val="4000892416"/>
                  </a:ext>
                </a:extLst>
              </a:tr>
              <a:tr h="275640">
                <a:tc>
                  <a:txBody>
                    <a:bodyPr/>
                    <a:lstStyle/>
                    <a:p>
                      <a:pPr>
                        <a:lnSpc>
                          <a:spcPct val="107000"/>
                        </a:lnSpc>
                        <a:spcAft>
                          <a:spcPts val="800"/>
                        </a:spcAft>
                      </a:pPr>
                      <a:r>
                        <a:rPr lang="cs-CZ" sz="1400" dirty="0">
                          <a:effectLst/>
                        </a:rPr>
                        <a:t>        </a:t>
                      </a:r>
                      <a:r>
                        <a:rPr lang="cs-CZ" sz="1400" b="1" dirty="0">
                          <a:effectLst/>
                        </a:rPr>
                        <a:t>- Aktiva</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pPr>
                        <a:lnSpc>
                          <a:spcPct val="107000"/>
                        </a:lnSpc>
                      </a:pPr>
                      <a:endParaRPr lang="cs-CZ" sz="1000" dirty="0">
                        <a:effectLst/>
                        <a:latin typeface="Calibri" panose="020F0502020204030204" pitchFamily="34" charset="0"/>
                        <a:cs typeface="Times New Roman" panose="02020603050405020304" pitchFamily="18" charset="0"/>
                      </a:endParaRPr>
                    </a:p>
                  </a:txBody>
                  <a:tcPr marL="79348" marR="79348" marT="39674" marB="39674"/>
                </a:tc>
                <a:extLst>
                  <a:ext uri="{0D108BD9-81ED-4DB2-BD59-A6C34878D82A}">
                    <a16:rowId xmlns:a16="http://schemas.microsoft.com/office/drawing/2014/main" val="3075651873"/>
                  </a:ext>
                </a:extLst>
              </a:tr>
              <a:tr h="275640">
                <a:tc>
                  <a:txBody>
                    <a:bodyPr/>
                    <a:lstStyle/>
                    <a:p>
                      <a:pPr>
                        <a:lnSpc>
                          <a:spcPct val="107000"/>
                        </a:lnSpc>
                        <a:spcAft>
                          <a:spcPts val="800"/>
                        </a:spcAft>
                      </a:pPr>
                      <a:r>
                        <a:rPr lang="cs-CZ" sz="1400" dirty="0">
                          <a:effectLst/>
                        </a:rPr>
                        <a:t>dlouhodobý nehmotný majetek celkem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33 652</a:t>
                      </a:r>
                    </a:p>
                  </a:txBody>
                  <a:tcPr marL="79348" marR="79348" marT="39674" marB="39674"/>
                </a:tc>
                <a:extLst>
                  <a:ext uri="{0D108BD9-81ED-4DB2-BD59-A6C34878D82A}">
                    <a16:rowId xmlns:a16="http://schemas.microsoft.com/office/drawing/2014/main" val="726833354"/>
                  </a:ext>
                </a:extLst>
              </a:tr>
              <a:tr h="275640">
                <a:tc>
                  <a:txBody>
                    <a:bodyPr/>
                    <a:lstStyle/>
                    <a:p>
                      <a:pPr>
                        <a:lnSpc>
                          <a:spcPct val="107000"/>
                        </a:lnSpc>
                        <a:spcAft>
                          <a:spcPts val="800"/>
                        </a:spcAft>
                      </a:pPr>
                      <a:r>
                        <a:rPr lang="cs-CZ" sz="1400" dirty="0">
                          <a:effectLst/>
                        </a:rPr>
                        <a:t>dlouhodobý hmotný majetek 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357 214</a:t>
                      </a:r>
                    </a:p>
                  </a:txBody>
                  <a:tcPr marL="79348" marR="79348" marT="39674" marB="39674"/>
                </a:tc>
                <a:extLst>
                  <a:ext uri="{0D108BD9-81ED-4DB2-BD59-A6C34878D82A}">
                    <a16:rowId xmlns:a16="http://schemas.microsoft.com/office/drawing/2014/main" val="2693712252"/>
                  </a:ext>
                </a:extLst>
              </a:tr>
              <a:tr h="275640">
                <a:tc>
                  <a:txBody>
                    <a:bodyPr/>
                    <a:lstStyle/>
                    <a:p>
                      <a:pPr>
                        <a:lnSpc>
                          <a:spcPct val="107000"/>
                        </a:lnSpc>
                        <a:spcAft>
                          <a:spcPts val="800"/>
                        </a:spcAft>
                      </a:pPr>
                      <a:r>
                        <a:rPr lang="cs-CZ" sz="1400" dirty="0">
                          <a:effectLst/>
                        </a:rPr>
                        <a:t>- oprávky k dlouhodobému majetku celkem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-390 856</a:t>
                      </a:r>
                    </a:p>
                  </a:txBody>
                  <a:tcPr marL="79348" marR="79348" marT="39674" marB="39674"/>
                </a:tc>
                <a:extLst>
                  <a:ext uri="{0D108BD9-81ED-4DB2-BD59-A6C34878D82A}">
                    <a16:rowId xmlns:a16="http://schemas.microsoft.com/office/drawing/2014/main" val="137197165"/>
                  </a:ext>
                </a:extLst>
              </a:tr>
              <a:tr h="275640">
                <a:tc>
                  <a:txBody>
                    <a:bodyPr/>
                    <a:lstStyle/>
                    <a:p>
                      <a:pPr>
                        <a:lnSpc>
                          <a:spcPct val="107000"/>
                        </a:lnSpc>
                        <a:spcAft>
                          <a:spcPts val="800"/>
                        </a:spcAft>
                      </a:pPr>
                      <a:r>
                        <a:rPr lang="cs-CZ" sz="1400" dirty="0">
                          <a:effectLst/>
                        </a:rPr>
                        <a:t>krátkodobý majetek 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959 274</a:t>
                      </a:r>
                    </a:p>
                  </a:txBody>
                  <a:tcPr marL="79348" marR="79348" marT="39674" marB="39674"/>
                </a:tc>
                <a:extLst>
                  <a:ext uri="{0D108BD9-81ED-4DB2-BD59-A6C34878D82A}">
                    <a16:rowId xmlns:a16="http://schemas.microsoft.com/office/drawing/2014/main" val="3713702685"/>
                  </a:ext>
                </a:extLst>
              </a:tr>
              <a:tr h="275640">
                <a:tc>
                  <a:txBody>
                    <a:bodyPr/>
                    <a:lstStyle/>
                    <a:p>
                      <a:pPr>
                        <a:lnSpc>
                          <a:spcPct val="107000"/>
                        </a:lnSpc>
                        <a:spcAft>
                          <a:spcPts val="800"/>
                        </a:spcAft>
                      </a:pPr>
                      <a:r>
                        <a:rPr lang="cs-CZ" sz="1400" dirty="0">
                          <a:effectLst/>
                        </a:rPr>
                        <a:t>- zásoby 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30 706</a:t>
                      </a:r>
                    </a:p>
                  </a:txBody>
                  <a:tcPr marL="79348" marR="79348" marT="39674" marB="39674"/>
                </a:tc>
                <a:extLst>
                  <a:ext uri="{0D108BD9-81ED-4DB2-BD59-A6C34878D82A}">
                    <a16:rowId xmlns:a16="http://schemas.microsoft.com/office/drawing/2014/main" val="179637648"/>
                  </a:ext>
                </a:extLst>
              </a:tr>
              <a:tr h="275640">
                <a:tc>
                  <a:txBody>
                    <a:bodyPr/>
                    <a:lstStyle/>
                    <a:p>
                      <a:pPr>
                        <a:lnSpc>
                          <a:spcPct val="107000"/>
                        </a:lnSpc>
                        <a:spcAft>
                          <a:spcPts val="800"/>
                        </a:spcAft>
                      </a:pPr>
                      <a:r>
                        <a:rPr lang="cs-CZ" sz="1400" dirty="0">
                          <a:effectLst/>
                        </a:rPr>
                        <a:t>- krátkodobý finanční majetek celkem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926 430</a:t>
                      </a:r>
                    </a:p>
                  </a:txBody>
                  <a:tcPr marL="79348" marR="79348" marT="39674" marB="39674"/>
                </a:tc>
                <a:extLst>
                  <a:ext uri="{0D108BD9-81ED-4DB2-BD59-A6C34878D82A}">
                    <a16:rowId xmlns:a16="http://schemas.microsoft.com/office/drawing/2014/main" val="330444990"/>
                  </a:ext>
                </a:extLst>
              </a:tr>
              <a:tr h="275640">
                <a:tc>
                  <a:txBody>
                    <a:bodyPr/>
                    <a:lstStyle/>
                    <a:p>
                      <a:pPr>
                        <a:lnSpc>
                          <a:spcPct val="107000"/>
                        </a:lnSpc>
                        <a:spcAft>
                          <a:spcPts val="800"/>
                        </a:spcAft>
                      </a:pPr>
                      <a:r>
                        <a:rPr lang="cs-CZ" sz="1400" dirty="0">
                          <a:effectLst/>
                        </a:rPr>
                        <a:t>Aktiva 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959 274</a:t>
                      </a:r>
                    </a:p>
                  </a:txBody>
                  <a:tcPr marL="79348" marR="79348" marT="39674" marB="39674"/>
                </a:tc>
                <a:extLst>
                  <a:ext uri="{0D108BD9-81ED-4DB2-BD59-A6C34878D82A}">
                    <a16:rowId xmlns:a16="http://schemas.microsoft.com/office/drawing/2014/main" val="305028148"/>
                  </a:ext>
                </a:extLst>
              </a:tr>
              <a:tr h="291410">
                <a:tc>
                  <a:txBody>
                    <a:bodyPr/>
                    <a:lstStyle/>
                    <a:p>
                      <a:pPr>
                        <a:lnSpc>
                          <a:spcPct val="107000"/>
                        </a:lnSpc>
                        <a:spcAft>
                          <a:spcPts val="800"/>
                        </a:spcAft>
                      </a:pPr>
                      <a:r>
                        <a:rPr lang="cs-CZ" sz="1400" b="1" dirty="0">
                          <a:effectLst/>
                        </a:rPr>
                        <a:t>        - Pasiva</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endParaRPr lang="cs-CZ"/>
                    </a:p>
                  </a:txBody>
                  <a:tcPr marL="79348" marR="79348" marT="39674" marB="39674"/>
                </a:tc>
                <a:extLst>
                  <a:ext uri="{0D108BD9-81ED-4DB2-BD59-A6C34878D82A}">
                    <a16:rowId xmlns:a16="http://schemas.microsoft.com/office/drawing/2014/main" val="524066853"/>
                  </a:ext>
                </a:extLst>
              </a:tr>
              <a:tr h="275640">
                <a:tc>
                  <a:txBody>
                    <a:bodyPr/>
                    <a:lstStyle/>
                    <a:p>
                      <a:pPr>
                        <a:lnSpc>
                          <a:spcPct val="107000"/>
                        </a:lnSpc>
                        <a:spcAft>
                          <a:spcPts val="800"/>
                        </a:spcAft>
                      </a:pPr>
                      <a:r>
                        <a:rPr lang="cs-CZ" sz="1400" dirty="0">
                          <a:effectLst/>
                        </a:rPr>
                        <a:t>vlastní zdroje celkem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448 674</a:t>
                      </a:r>
                    </a:p>
                  </a:txBody>
                  <a:tcPr marL="79348" marR="79348" marT="39674" marB="39674"/>
                </a:tc>
                <a:extLst>
                  <a:ext uri="{0D108BD9-81ED-4DB2-BD59-A6C34878D82A}">
                    <a16:rowId xmlns:a16="http://schemas.microsoft.com/office/drawing/2014/main" val="1043040754"/>
                  </a:ext>
                </a:extLst>
              </a:tr>
              <a:tr h="275640">
                <a:tc>
                  <a:txBody>
                    <a:bodyPr/>
                    <a:lstStyle/>
                    <a:p>
                      <a:pPr>
                        <a:lnSpc>
                          <a:spcPct val="107000"/>
                        </a:lnSpc>
                        <a:spcAft>
                          <a:spcPts val="800"/>
                        </a:spcAft>
                      </a:pPr>
                      <a:r>
                        <a:rPr lang="cs-CZ" sz="1400">
                          <a:effectLst/>
                        </a:rPr>
                        <a:t>cizí zdroje celkem 	</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510 600</a:t>
                      </a:r>
                    </a:p>
                  </a:txBody>
                  <a:tcPr marL="79348" marR="79348" marT="39674" marB="39674"/>
                </a:tc>
                <a:extLst>
                  <a:ext uri="{0D108BD9-81ED-4DB2-BD59-A6C34878D82A}">
                    <a16:rowId xmlns:a16="http://schemas.microsoft.com/office/drawing/2014/main" val="640791769"/>
                  </a:ext>
                </a:extLst>
              </a:tr>
              <a:tr h="275640">
                <a:tc>
                  <a:txBody>
                    <a:bodyPr/>
                    <a:lstStyle/>
                    <a:p>
                      <a:pPr>
                        <a:lnSpc>
                          <a:spcPct val="107000"/>
                        </a:lnSpc>
                        <a:spcAft>
                          <a:spcPts val="800"/>
                        </a:spcAft>
                      </a:pPr>
                      <a:r>
                        <a:rPr lang="cs-CZ" sz="1400">
                          <a:effectLst/>
                        </a:rPr>
                        <a:t>dlouhodobé závazky celkem		                                   </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21 320</a:t>
                      </a:r>
                    </a:p>
                  </a:txBody>
                  <a:tcPr marL="79348" marR="79348" marT="39674" marB="39674"/>
                </a:tc>
                <a:extLst>
                  <a:ext uri="{0D108BD9-81ED-4DB2-BD59-A6C34878D82A}">
                    <a16:rowId xmlns:a16="http://schemas.microsoft.com/office/drawing/2014/main" val="3912059851"/>
                  </a:ext>
                </a:extLst>
              </a:tr>
              <a:tr h="275640">
                <a:tc>
                  <a:txBody>
                    <a:bodyPr/>
                    <a:lstStyle/>
                    <a:p>
                      <a:pPr>
                        <a:lnSpc>
                          <a:spcPct val="107000"/>
                        </a:lnSpc>
                        <a:spcAft>
                          <a:spcPts val="800"/>
                        </a:spcAft>
                      </a:pPr>
                      <a:r>
                        <a:rPr lang="cs-CZ" sz="1400">
                          <a:effectLst/>
                        </a:rPr>
                        <a:t>krátkodobé závazky celkem		</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489 280</a:t>
                      </a:r>
                    </a:p>
                  </a:txBody>
                  <a:tcPr marL="79348" marR="79348" marT="39674" marB="39674"/>
                </a:tc>
                <a:extLst>
                  <a:ext uri="{0D108BD9-81ED-4DB2-BD59-A6C34878D82A}">
                    <a16:rowId xmlns:a16="http://schemas.microsoft.com/office/drawing/2014/main" val="389818363"/>
                  </a:ext>
                </a:extLst>
              </a:tr>
              <a:tr h="275640">
                <a:tc>
                  <a:txBody>
                    <a:bodyPr/>
                    <a:lstStyle/>
                    <a:p>
                      <a:pPr>
                        <a:lnSpc>
                          <a:spcPct val="107000"/>
                        </a:lnSpc>
                        <a:spcAft>
                          <a:spcPts val="800"/>
                        </a:spcAft>
                      </a:pPr>
                      <a:r>
                        <a:rPr lang="cs-CZ" sz="1400">
                          <a:effectLst/>
                        </a:rPr>
                        <a:t>- jiná pasiva celkem</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endParaRPr lang="cs-CZ"/>
                    </a:p>
                  </a:txBody>
                  <a:tcPr marL="79348" marR="79348" marT="39674" marB="39674"/>
                </a:tc>
                <a:extLst>
                  <a:ext uri="{0D108BD9-81ED-4DB2-BD59-A6C34878D82A}">
                    <a16:rowId xmlns:a16="http://schemas.microsoft.com/office/drawing/2014/main" val="531639384"/>
                  </a:ext>
                </a:extLst>
              </a:tr>
              <a:tr h="275640">
                <a:tc>
                  <a:txBody>
                    <a:bodyPr/>
                    <a:lstStyle/>
                    <a:p>
                      <a:pPr>
                        <a:lnSpc>
                          <a:spcPct val="107000"/>
                        </a:lnSpc>
                        <a:spcAft>
                          <a:spcPts val="800"/>
                        </a:spcAft>
                      </a:pPr>
                      <a:r>
                        <a:rPr lang="cs-CZ" sz="1400">
                          <a:effectLst/>
                        </a:rPr>
                        <a:t>Pasiva Celkem			</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79348" marR="79348" marT="39674" marB="39674"/>
                </a:tc>
                <a:tc>
                  <a:txBody>
                    <a:bodyPr/>
                    <a:lstStyle/>
                    <a:p>
                      <a:r>
                        <a:rPr lang="cs-CZ" dirty="0"/>
                        <a:t>              959 274</a:t>
                      </a:r>
                    </a:p>
                  </a:txBody>
                  <a:tcPr marL="79348" marR="79348" marT="39674" marB="39674"/>
                </a:tc>
                <a:extLst>
                  <a:ext uri="{0D108BD9-81ED-4DB2-BD59-A6C34878D82A}">
                    <a16:rowId xmlns:a16="http://schemas.microsoft.com/office/drawing/2014/main" val="3970237698"/>
                  </a:ext>
                </a:extLst>
              </a:tr>
            </a:tbl>
          </a:graphicData>
        </a:graphic>
      </p:graphicFrame>
    </p:spTree>
    <p:extLst>
      <p:ext uri="{BB962C8B-B14F-4D97-AF65-F5344CB8AC3E}">
        <p14:creationId xmlns:p14="http://schemas.microsoft.com/office/powerpoint/2010/main" val="44766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B02CAD-24E2-40F5-B3C2-4EFBC439D4E0}"/>
              </a:ext>
            </a:extLst>
          </p:cNvPr>
          <p:cNvSpPr>
            <a:spLocks noGrp="1"/>
          </p:cNvSpPr>
          <p:nvPr>
            <p:ph type="title"/>
          </p:nvPr>
        </p:nvSpPr>
        <p:spPr>
          <a:xfrm>
            <a:off x="1169894" y="609600"/>
            <a:ext cx="9683637" cy="1320800"/>
          </a:xfrm>
        </p:spPr>
        <p:txBody>
          <a:bodyPr/>
          <a:lstStyle/>
          <a:p>
            <a:pPr algn="ctr"/>
            <a:r>
              <a:rPr lang="cs-CZ" dirty="0"/>
              <a:t>Účetní závěrka - komentář</a:t>
            </a:r>
          </a:p>
        </p:txBody>
      </p:sp>
      <p:sp>
        <p:nvSpPr>
          <p:cNvPr id="3" name="Zástupný symbol pro obsah 2">
            <a:extLst>
              <a:ext uri="{FF2B5EF4-FFF2-40B4-BE49-F238E27FC236}">
                <a16:creationId xmlns:a16="http://schemas.microsoft.com/office/drawing/2014/main" id="{35D6B28B-C5E1-410B-A4FA-93198A599253}"/>
              </a:ext>
            </a:extLst>
          </p:cNvPr>
          <p:cNvSpPr>
            <a:spLocks noGrp="1"/>
          </p:cNvSpPr>
          <p:nvPr>
            <p:ph idx="1"/>
          </p:nvPr>
        </p:nvSpPr>
        <p:spPr>
          <a:xfrm>
            <a:off x="1023258" y="1325461"/>
            <a:ext cx="9830273" cy="5115096"/>
          </a:xfrm>
        </p:spPr>
        <p:txBody>
          <a:bodyPr>
            <a:noAutofit/>
          </a:bodyPr>
          <a:lstStyle/>
          <a:p>
            <a:pPr marL="0" lvl="0" indent="0">
              <a:buNone/>
            </a:pPr>
            <a:r>
              <a:rPr lang="cs-CZ" b="1" dirty="0"/>
              <a:t>Zhodnocení výsledků hospodaření:</a:t>
            </a:r>
            <a:endParaRPr lang="cs-CZ" dirty="0"/>
          </a:p>
          <a:p>
            <a:pPr algn="just"/>
            <a:r>
              <a:rPr lang="cs-CZ" dirty="0"/>
              <a:t>     Organizace započala svou činnost v roce 2015. Výnosy z vlastní činnosti v roce 2022 činily 37 600,20 Kč. Výnosy z dotace MPSV za rok 2022 činily 3 181 368 Kč,  provozní dotace od města Vrchlabí 200 000 Kč, další dotace a dary od malých obcí 45 200 Kč                       celkem. </a:t>
            </a:r>
          </a:p>
          <a:p>
            <a:pPr algn="just"/>
            <a:r>
              <a:rPr lang="cs-CZ" dirty="0"/>
              <a:t>Celkové náklady na činnost k 31. 12. 2022 činily celkem 3 699 863,03 Kč. Celkové výnosy činily 3 730 022,20 Kč. Hospodářský výsledek činil 30 159,17 Kč.  </a:t>
            </a:r>
          </a:p>
          <a:p>
            <a:pPr marL="0" lvl="0" indent="0" algn="just">
              <a:buNone/>
            </a:pPr>
            <a:r>
              <a:rPr lang="cs-CZ" b="1" dirty="0"/>
              <a:t>Investiční činnost:</a:t>
            </a:r>
            <a:endParaRPr lang="cs-CZ" dirty="0"/>
          </a:p>
          <a:p>
            <a:pPr algn="just"/>
            <a:r>
              <a:rPr lang="cs-CZ" dirty="0"/>
              <a:t>     </a:t>
            </a:r>
            <a:r>
              <a:rPr lang="pt-BR" dirty="0"/>
              <a:t>Organizace neobdržela v roce 20</a:t>
            </a:r>
            <a:r>
              <a:rPr lang="cs-CZ" dirty="0"/>
              <a:t>22 </a:t>
            </a:r>
            <a:r>
              <a:rPr lang="pt-BR" dirty="0"/>
              <a:t>žádné finanční prostředky na investice. </a:t>
            </a:r>
            <a:r>
              <a:rPr lang="cs-CZ" dirty="0"/>
              <a:t>                    </a:t>
            </a:r>
            <a:r>
              <a:rPr lang="pt-BR" dirty="0"/>
              <a:t>V období  1. 1.</a:t>
            </a:r>
            <a:r>
              <a:rPr lang="cs-CZ" dirty="0"/>
              <a:t> - </a:t>
            </a:r>
            <a:r>
              <a:rPr lang="pt-BR" dirty="0"/>
              <a:t>31. 12. </a:t>
            </a:r>
            <a:r>
              <a:rPr lang="cs-CZ" dirty="0"/>
              <a:t>2</a:t>
            </a:r>
            <a:r>
              <a:rPr lang="pt-BR" dirty="0"/>
              <a:t>0</a:t>
            </a:r>
            <a:r>
              <a:rPr lang="cs-CZ" dirty="0"/>
              <a:t>22</a:t>
            </a:r>
            <a:r>
              <a:rPr lang="pt-BR" dirty="0"/>
              <a:t> nebyly žádné investice pořízeny. </a:t>
            </a:r>
            <a:endParaRPr lang="cs-CZ" dirty="0"/>
          </a:p>
          <a:p>
            <a:pPr marL="0" lvl="0" indent="0" algn="just">
              <a:buNone/>
            </a:pPr>
            <a:r>
              <a:rPr lang="cs-CZ" b="1" dirty="0"/>
              <a:t>Pracovníci a mzdové prostředky:</a:t>
            </a:r>
            <a:endParaRPr lang="cs-CZ" dirty="0"/>
          </a:p>
          <a:p>
            <a:pPr algn="just"/>
            <a:r>
              <a:rPr lang="cs-CZ" dirty="0"/>
              <a:t>     Objem osobních nákladů k 31. 12. 2022 činil 3 254 874 Kč. Evidenční přepočtený počet zaměstnanců v roce 2022 činil 4 úvazky.</a:t>
            </a:r>
          </a:p>
          <a:p>
            <a:pPr marL="0" lvl="0" indent="0">
              <a:buNone/>
            </a:pPr>
            <a:r>
              <a:rPr lang="cs-CZ" b="1" dirty="0"/>
              <a:t>Doplňková činnost: </a:t>
            </a:r>
            <a:r>
              <a:rPr lang="cs-CZ" dirty="0"/>
              <a:t>Doplňková činnost nebyla v roce 2022 realizována. </a:t>
            </a:r>
          </a:p>
          <a:p>
            <a:pPr algn="just">
              <a:lnSpc>
                <a:spcPts val="1900"/>
              </a:lnSpc>
            </a:pPr>
            <a:endParaRPr lang="cs-CZ" sz="1900" dirty="0">
              <a:solidFill>
                <a:schemeClr val="tx1"/>
              </a:solidFill>
            </a:endParaRPr>
          </a:p>
        </p:txBody>
      </p:sp>
    </p:spTree>
    <p:extLst>
      <p:ext uri="{BB962C8B-B14F-4D97-AF65-F5344CB8AC3E}">
        <p14:creationId xmlns:p14="http://schemas.microsoft.com/office/powerpoint/2010/main" val="403781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55A5D2-B70E-426E-A6DD-03A6D6D65B3F}"/>
              </a:ext>
            </a:extLst>
          </p:cNvPr>
          <p:cNvSpPr>
            <a:spLocks noGrp="1"/>
          </p:cNvSpPr>
          <p:nvPr>
            <p:ph type="title"/>
          </p:nvPr>
        </p:nvSpPr>
        <p:spPr>
          <a:xfrm>
            <a:off x="1084216" y="609600"/>
            <a:ext cx="8778241" cy="1320800"/>
          </a:xfrm>
        </p:spPr>
        <p:txBody>
          <a:bodyPr>
            <a:normAutofit/>
          </a:bodyPr>
          <a:lstStyle/>
          <a:p>
            <a:pPr algn="ctr"/>
            <a:r>
              <a:rPr lang="cs-CZ" dirty="0"/>
              <a:t>Účetní závěrka - pokračování</a:t>
            </a:r>
          </a:p>
        </p:txBody>
      </p:sp>
      <p:sp>
        <p:nvSpPr>
          <p:cNvPr id="3" name="Zástupný symbol pro obsah 2">
            <a:extLst>
              <a:ext uri="{FF2B5EF4-FFF2-40B4-BE49-F238E27FC236}">
                <a16:creationId xmlns:a16="http://schemas.microsoft.com/office/drawing/2014/main" id="{2AE981ED-E59A-48FB-BD7D-22080A4C4B51}"/>
              </a:ext>
            </a:extLst>
          </p:cNvPr>
          <p:cNvSpPr>
            <a:spLocks noGrp="1"/>
          </p:cNvSpPr>
          <p:nvPr>
            <p:ph idx="1"/>
          </p:nvPr>
        </p:nvSpPr>
        <p:spPr>
          <a:xfrm>
            <a:off x="1084217" y="1664677"/>
            <a:ext cx="9030454" cy="4806461"/>
          </a:xfrm>
        </p:spPr>
        <p:txBody>
          <a:bodyPr>
            <a:normAutofit lnSpcReduction="10000"/>
          </a:bodyPr>
          <a:lstStyle/>
          <a:p>
            <a:pPr marL="0" lvl="0" indent="0">
              <a:buNone/>
            </a:pPr>
            <a:r>
              <a:rPr lang="pl-PL" b="1" dirty="0"/>
              <a:t>Péče o spravovaný majetek</a:t>
            </a:r>
            <a:r>
              <a:rPr lang="pl-PL" dirty="0"/>
              <a:t> </a:t>
            </a:r>
            <a:r>
              <a:rPr lang="pl-PL" b="1" dirty="0"/>
              <a:t>: </a:t>
            </a:r>
            <a:endParaRPr lang="cs-CZ" dirty="0"/>
          </a:p>
          <a:p>
            <a:pPr algn="just"/>
            <a:r>
              <a:rPr lang="cs-CZ" dirty="0"/>
              <a:t>     Ve sledovaném období byla provedena inventarizace pokladní hotovosti a zůstatků bankovních účtů k 31. 12. 2022 – zjištěné stavy souhlasily se stavy                           v účetnictví. </a:t>
            </a:r>
          </a:p>
          <a:p>
            <a:pPr marL="0" lvl="0" indent="0">
              <a:buNone/>
            </a:pPr>
            <a:r>
              <a:rPr lang="cs-CZ" b="1" dirty="0"/>
              <a:t>Závazky a pohledávky: </a:t>
            </a:r>
            <a:endParaRPr lang="cs-CZ" dirty="0"/>
          </a:p>
          <a:p>
            <a:pPr algn="just"/>
            <a:r>
              <a:rPr lang="cs-CZ" dirty="0"/>
              <a:t>     V souladu s platnými účetními předpisy bylo v roce 2022 účtováno o účtech 321 – Dodavatelé. Další závazky jsou daň z příjmu ze závislé činnosti, odvody na sociální a zdravotní pojištění, závazky vůči zaměstnancům. Žádný z uvedených závazků není po lhůtě splatnosti. </a:t>
            </a:r>
          </a:p>
          <a:p>
            <a:pPr marL="0" lvl="0" indent="0">
              <a:buNone/>
            </a:pPr>
            <a:r>
              <a:rPr lang="pl-PL" b="1" dirty="0"/>
              <a:t>Hodnocení hospodaření s dotacemi ze státního rozpočtu</a:t>
            </a:r>
            <a:r>
              <a:rPr lang="pl-PL" dirty="0"/>
              <a:t>: </a:t>
            </a:r>
            <a:endParaRPr lang="cs-CZ" dirty="0"/>
          </a:p>
          <a:p>
            <a:pPr algn="just"/>
            <a:r>
              <a:rPr lang="cs-CZ" dirty="0"/>
              <a:t>     V roce 2022 byla organizaci poskytnuta provozní dotace z prostředků MPSV ČR 3 381 368 Kč. Poskytnuté prostředky z dotace na přímé vzdělávání byly čerpány          v plné výši. </a:t>
            </a:r>
          </a:p>
          <a:p>
            <a:pPr algn="just"/>
            <a:r>
              <a:rPr lang="cs-CZ" dirty="0"/>
              <a:t>     Organizaci byl poskytnut příspěvek na provoz z rozpočtu města Vrchlabí                        v celkové </a:t>
            </a:r>
            <a:r>
              <a:rPr lang="cs-CZ"/>
              <a:t>výši 200 000 Kč. </a:t>
            </a:r>
            <a:r>
              <a:rPr lang="cs-CZ" dirty="0"/>
              <a:t>Prostředky z poskytnuté dotace byly čerpány v plné výši. </a:t>
            </a:r>
          </a:p>
          <a:p>
            <a:pPr algn="just"/>
            <a:endParaRPr lang="cs-CZ" dirty="0"/>
          </a:p>
        </p:txBody>
      </p:sp>
    </p:spTree>
    <p:extLst>
      <p:ext uri="{BB962C8B-B14F-4D97-AF65-F5344CB8AC3E}">
        <p14:creationId xmlns:p14="http://schemas.microsoft.com/office/powerpoint/2010/main" val="337722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C4A94FD-4ED0-48CC-B161-906D08ACE823}"/>
              </a:ext>
            </a:extLst>
          </p:cNvPr>
          <p:cNvSpPr txBox="1"/>
          <p:nvPr/>
        </p:nvSpPr>
        <p:spPr>
          <a:xfrm>
            <a:off x="1079001" y="609601"/>
            <a:ext cx="9674344" cy="769441"/>
          </a:xfrm>
          <a:prstGeom prst="rect">
            <a:avLst/>
          </a:prstGeom>
          <a:noFill/>
        </p:spPr>
        <p:txBody>
          <a:bodyPr wrap="square" rtlCol="0">
            <a:spAutoFit/>
          </a:bodyPr>
          <a:lstStyle/>
          <a:p>
            <a:pPr algn="ctr"/>
            <a:r>
              <a:rPr lang="cs-CZ" sz="4400" dirty="0">
                <a:solidFill>
                  <a:srgbClr val="0070C0"/>
                </a:solidFill>
              </a:rPr>
              <a:t>Partneři</a:t>
            </a:r>
          </a:p>
        </p:txBody>
      </p:sp>
      <p:pic>
        <p:nvPicPr>
          <p:cNvPr id="5" name="Zástupný symbol pro obsah 3" descr="hk-logo.jpg">
            <a:extLst>
              <a:ext uri="{FF2B5EF4-FFF2-40B4-BE49-F238E27FC236}">
                <a16:creationId xmlns:a16="http://schemas.microsoft.com/office/drawing/2014/main" id="{A60B5E35-A2FF-483F-A1B6-665554E653B1}"/>
              </a:ext>
            </a:extLst>
          </p:cNvPr>
          <p:cNvPicPr>
            <a:picLocks noChangeAspect="1"/>
          </p:cNvPicPr>
          <p:nvPr/>
        </p:nvPicPr>
        <p:blipFill>
          <a:blip r:embed="rId2" cstate="print"/>
          <a:stretch>
            <a:fillRect/>
          </a:stretch>
        </p:blipFill>
        <p:spPr>
          <a:xfrm>
            <a:off x="7329812" y="2763318"/>
            <a:ext cx="1345851" cy="678967"/>
          </a:xfrm>
          <a:prstGeom prst="rect">
            <a:avLst/>
          </a:prstGeom>
        </p:spPr>
      </p:pic>
      <p:pic>
        <p:nvPicPr>
          <p:cNvPr id="6" name="Obrázek 5" descr="mpsv-logo.jpg">
            <a:extLst>
              <a:ext uri="{FF2B5EF4-FFF2-40B4-BE49-F238E27FC236}">
                <a16:creationId xmlns:a16="http://schemas.microsoft.com/office/drawing/2014/main" id="{22D6A68E-2DB5-48A3-9329-F260FE9B546C}"/>
              </a:ext>
            </a:extLst>
          </p:cNvPr>
          <p:cNvPicPr>
            <a:picLocks noChangeAspect="1"/>
          </p:cNvPicPr>
          <p:nvPr/>
        </p:nvPicPr>
        <p:blipFill>
          <a:blip r:embed="rId3" cstate="print"/>
          <a:stretch>
            <a:fillRect/>
          </a:stretch>
        </p:blipFill>
        <p:spPr>
          <a:xfrm>
            <a:off x="7537226" y="3921960"/>
            <a:ext cx="798890" cy="820195"/>
          </a:xfrm>
          <a:prstGeom prst="rect">
            <a:avLst/>
          </a:prstGeom>
        </p:spPr>
      </p:pic>
      <p:pic>
        <p:nvPicPr>
          <p:cNvPr id="7" name="Obrázek 6" descr="vrchlabi-logo.jpg">
            <a:extLst>
              <a:ext uri="{FF2B5EF4-FFF2-40B4-BE49-F238E27FC236}">
                <a16:creationId xmlns:a16="http://schemas.microsoft.com/office/drawing/2014/main" id="{1A05BC08-8A80-46A4-9D67-2A27F1D165A5}"/>
              </a:ext>
            </a:extLst>
          </p:cNvPr>
          <p:cNvPicPr>
            <a:picLocks noChangeAspect="1"/>
          </p:cNvPicPr>
          <p:nvPr/>
        </p:nvPicPr>
        <p:blipFill>
          <a:blip r:embed="rId4" cstate="print"/>
          <a:stretch>
            <a:fillRect/>
          </a:stretch>
        </p:blipFill>
        <p:spPr>
          <a:xfrm>
            <a:off x="1073522" y="2763318"/>
            <a:ext cx="773838" cy="956711"/>
          </a:xfrm>
          <a:prstGeom prst="rect">
            <a:avLst/>
          </a:prstGeom>
        </p:spPr>
      </p:pic>
      <p:sp>
        <p:nvSpPr>
          <p:cNvPr id="11" name="TextovéPole 10">
            <a:extLst>
              <a:ext uri="{FF2B5EF4-FFF2-40B4-BE49-F238E27FC236}">
                <a16:creationId xmlns:a16="http://schemas.microsoft.com/office/drawing/2014/main" id="{223D8D8E-FC36-4A4C-8FDF-DF749B1B3CE1}"/>
              </a:ext>
            </a:extLst>
          </p:cNvPr>
          <p:cNvSpPr txBox="1"/>
          <p:nvPr/>
        </p:nvSpPr>
        <p:spPr>
          <a:xfrm>
            <a:off x="965571" y="1618957"/>
            <a:ext cx="9958462" cy="646331"/>
          </a:xfrm>
          <a:prstGeom prst="rect">
            <a:avLst/>
          </a:prstGeom>
          <a:noFill/>
        </p:spPr>
        <p:txBody>
          <a:bodyPr wrap="square" rtlCol="0">
            <a:spAutoFit/>
          </a:bodyPr>
          <a:lstStyle/>
          <a:p>
            <a:pPr algn="ctr"/>
            <a:r>
              <a:rPr lang="cs-CZ" dirty="0"/>
              <a:t>Naše činnost byla realizována za finanční pomoci měst a obcí, MPSV a Královéhradeckého kraje.</a:t>
            </a:r>
          </a:p>
        </p:txBody>
      </p:sp>
      <p:sp>
        <p:nvSpPr>
          <p:cNvPr id="12" name="TextovéPole 11">
            <a:extLst>
              <a:ext uri="{FF2B5EF4-FFF2-40B4-BE49-F238E27FC236}">
                <a16:creationId xmlns:a16="http://schemas.microsoft.com/office/drawing/2014/main" id="{4C86119A-35CF-4BA9-A1F9-1337458713FB}"/>
              </a:ext>
            </a:extLst>
          </p:cNvPr>
          <p:cNvSpPr txBox="1"/>
          <p:nvPr/>
        </p:nvSpPr>
        <p:spPr>
          <a:xfrm>
            <a:off x="8762336" y="2746626"/>
            <a:ext cx="2500115" cy="276999"/>
          </a:xfrm>
          <a:prstGeom prst="rect">
            <a:avLst/>
          </a:prstGeom>
          <a:noFill/>
        </p:spPr>
        <p:txBody>
          <a:bodyPr wrap="square" rtlCol="0">
            <a:spAutoFit/>
          </a:bodyPr>
          <a:lstStyle/>
          <a:p>
            <a:r>
              <a:rPr lang="cs-CZ" sz="1200" dirty="0"/>
              <a:t>KRÁLOVÉHRADECKÝ KRAJ</a:t>
            </a:r>
          </a:p>
        </p:txBody>
      </p:sp>
      <p:sp>
        <p:nvSpPr>
          <p:cNvPr id="13" name="TextovéPole 12">
            <a:extLst>
              <a:ext uri="{FF2B5EF4-FFF2-40B4-BE49-F238E27FC236}">
                <a16:creationId xmlns:a16="http://schemas.microsoft.com/office/drawing/2014/main" id="{708AE946-7AD3-4516-A687-6FD90D4DF4BD}"/>
              </a:ext>
            </a:extLst>
          </p:cNvPr>
          <p:cNvSpPr txBox="1"/>
          <p:nvPr/>
        </p:nvSpPr>
        <p:spPr>
          <a:xfrm>
            <a:off x="8675663" y="3921960"/>
            <a:ext cx="2407350" cy="461665"/>
          </a:xfrm>
          <a:prstGeom prst="rect">
            <a:avLst/>
          </a:prstGeom>
          <a:noFill/>
        </p:spPr>
        <p:txBody>
          <a:bodyPr wrap="square" rtlCol="0">
            <a:spAutoFit/>
          </a:bodyPr>
          <a:lstStyle/>
          <a:p>
            <a:r>
              <a:rPr lang="cs-CZ" sz="1200" dirty="0"/>
              <a:t>MINISTERSTVO PRÁCE </a:t>
            </a:r>
            <a:br>
              <a:rPr lang="cs-CZ" sz="1200" dirty="0"/>
            </a:br>
            <a:r>
              <a:rPr lang="cs-CZ" sz="1200" dirty="0"/>
              <a:t>A SOCIÁLNÍCH VĚCÍ</a:t>
            </a:r>
          </a:p>
        </p:txBody>
      </p:sp>
      <p:sp>
        <p:nvSpPr>
          <p:cNvPr id="14" name="TextovéPole 13">
            <a:extLst>
              <a:ext uri="{FF2B5EF4-FFF2-40B4-BE49-F238E27FC236}">
                <a16:creationId xmlns:a16="http://schemas.microsoft.com/office/drawing/2014/main" id="{600B0368-B9FF-49B3-B9E3-6A4A1A7CA63D}"/>
              </a:ext>
            </a:extLst>
          </p:cNvPr>
          <p:cNvSpPr txBox="1"/>
          <p:nvPr/>
        </p:nvSpPr>
        <p:spPr>
          <a:xfrm>
            <a:off x="1866159" y="2746626"/>
            <a:ext cx="1524469" cy="276999"/>
          </a:xfrm>
          <a:prstGeom prst="rect">
            <a:avLst/>
          </a:prstGeom>
          <a:noFill/>
        </p:spPr>
        <p:txBody>
          <a:bodyPr wrap="square" rtlCol="0">
            <a:spAutoFit/>
          </a:bodyPr>
          <a:lstStyle/>
          <a:p>
            <a:r>
              <a:rPr lang="cs-CZ" sz="1200" dirty="0"/>
              <a:t>MĚSTO VRCHLABÍ</a:t>
            </a:r>
          </a:p>
        </p:txBody>
      </p:sp>
      <p:sp>
        <p:nvSpPr>
          <p:cNvPr id="2" name="Obdélník 1">
            <a:extLst>
              <a:ext uri="{FF2B5EF4-FFF2-40B4-BE49-F238E27FC236}">
                <a16:creationId xmlns:a16="http://schemas.microsoft.com/office/drawing/2014/main" id="{39D323C4-4B66-482D-A64F-1F69D9444E96}"/>
              </a:ext>
            </a:extLst>
          </p:cNvPr>
          <p:cNvSpPr/>
          <p:nvPr/>
        </p:nvSpPr>
        <p:spPr>
          <a:xfrm>
            <a:off x="1935332" y="3964404"/>
            <a:ext cx="3828084" cy="276999"/>
          </a:xfrm>
          <a:prstGeom prst="rect">
            <a:avLst/>
          </a:prstGeom>
        </p:spPr>
        <p:txBody>
          <a:bodyPr wrap="square">
            <a:spAutoFit/>
          </a:bodyPr>
          <a:lstStyle/>
          <a:p>
            <a:r>
              <a:rPr lang="cs-CZ" sz="1200" dirty="0"/>
              <a:t>OBEC LÁNOV</a:t>
            </a:r>
          </a:p>
        </p:txBody>
      </p:sp>
      <p:pic>
        <p:nvPicPr>
          <p:cNvPr id="4" name="Picture 2" descr="Znak obce LÃ¡nov">
            <a:extLst>
              <a:ext uri="{FF2B5EF4-FFF2-40B4-BE49-F238E27FC236}">
                <a16:creationId xmlns:a16="http://schemas.microsoft.com/office/drawing/2014/main" id="{64B4FFF0-2C62-46D9-A457-A190B33D8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571" y="3964404"/>
            <a:ext cx="870471" cy="96354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VÃ½sledek obrÃ¡zku pro rudnÃ­k obec, er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6" name="Picture 2" descr="VÃ½sledek obrÃ¡zku pro jilemnice erb"/>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660513" y="5219004"/>
            <a:ext cx="1206115" cy="126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délník 19">
            <a:extLst>
              <a:ext uri="{FF2B5EF4-FFF2-40B4-BE49-F238E27FC236}">
                <a16:creationId xmlns:a16="http://schemas.microsoft.com/office/drawing/2014/main" id="{39D323C4-4B66-482D-A64F-1F69D9444E96}"/>
              </a:ext>
            </a:extLst>
          </p:cNvPr>
          <p:cNvSpPr/>
          <p:nvPr/>
        </p:nvSpPr>
        <p:spPr>
          <a:xfrm>
            <a:off x="4656077" y="5385674"/>
            <a:ext cx="1407545" cy="276999"/>
          </a:xfrm>
          <a:prstGeom prst="rect">
            <a:avLst/>
          </a:prstGeom>
        </p:spPr>
        <p:txBody>
          <a:bodyPr wrap="square">
            <a:spAutoFit/>
          </a:bodyPr>
          <a:lstStyle/>
          <a:p>
            <a:pPr algn="ctr"/>
            <a:r>
              <a:rPr lang="cs-CZ" sz="1200" dirty="0"/>
              <a:t>MĚSTO JILEMNICE</a:t>
            </a:r>
          </a:p>
        </p:txBody>
      </p:sp>
      <p:sp>
        <p:nvSpPr>
          <p:cNvPr id="21" name="Obdélník 20">
            <a:extLst>
              <a:ext uri="{FF2B5EF4-FFF2-40B4-BE49-F238E27FC236}">
                <a16:creationId xmlns:a16="http://schemas.microsoft.com/office/drawing/2014/main" id="{39D323C4-4B66-482D-A64F-1F69D9444E96}"/>
              </a:ext>
            </a:extLst>
          </p:cNvPr>
          <p:cNvSpPr/>
          <p:nvPr/>
        </p:nvSpPr>
        <p:spPr>
          <a:xfrm>
            <a:off x="4705852" y="2746626"/>
            <a:ext cx="1194274" cy="276999"/>
          </a:xfrm>
          <a:prstGeom prst="rect">
            <a:avLst/>
          </a:prstGeom>
        </p:spPr>
        <p:txBody>
          <a:bodyPr wrap="square">
            <a:spAutoFit/>
          </a:bodyPr>
          <a:lstStyle/>
          <a:p>
            <a:r>
              <a:rPr lang="cs-CZ" sz="1200" dirty="0"/>
              <a:t>DOLNÍ BRANNÁ</a:t>
            </a:r>
          </a:p>
        </p:txBody>
      </p:sp>
      <p:pic>
        <p:nvPicPr>
          <p:cNvPr id="17" name="Obrázek 16"/>
          <p:cNvPicPr>
            <a:picLocks noChangeAspect="1"/>
          </p:cNvPicPr>
          <p:nvPr/>
        </p:nvPicPr>
        <p:blipFill>
          <a:blip r:embed="rId7"/>
          <a:stretch>
            <a:fillRect/>
          </a:stretch>
        </p:blipFill>
        <p:spPr>
          <a:xfrm>
            <a:off x="3852090" y="2803844"/>
            <a:ext cx="802686" cy="875657"/>
          </a:xfrm>
          <a:prstGeom prst="rect">
            <a:avLst/>
          </a:prstGeom>
        </p:spPr>
      </p:pic>
      <p:pic>
        <p:nvPicPr>
          <p:cNvPr id="8" name="Picture 2" descr="Znak ob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735" y="5415814"/>
            <a:ext cx="809625" cy="942976"/>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600B0368-B9FF-49B3-B9E3-6A4A1A7CA63D}"/>
              </a:ext>
            </a:extLst>
          </p:cNvPr>
          <p:cNvSpPr txBox="1"/>
          <p:nvPr/>
        </p:nvSpPr>
        <p:spPr>
          <a:xfrm>
            <a:off x="1847360" y="5357001"/>
            <a:ext cx="1524469" cy="276999"/>
          </a:xfrm>
          <a:prstGeom prst="rect">
            <a:avLst/>
          </a:prstGeom>
          <a:noFill/>
        </p:spPr>
        <p:txBody>
          <a:bodyPr wrap="square" rtlCol="0">
            <a:spAutoFit/>
          </a:bodyPr>
          <a:lstStyle/>
          <a:p>
            <a:r>
              <a:rPr lang="cs-CZ" sz="1200" dirty="0"/>
              <a:t>HORNÍ KALNÁ</a:t>
            </a:r>
          </a:p>
        </p:txBody>
      </p:sp>
      <p:pic>
        <p:nvPicPr>
          <p:cNvPr id="1030" name="Picture 6" descr="Obec Dolní Láno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9374" y="3963124"/>
            <a:ext cx="857250" cy="942976"/>
          </a:xfrm>
          <a:prstGeom prst="rect">
            <a:avLst/>
          </a:prstGeom>
          <a:noFill/>
          <a:extLst>
            <a:ext uri="{909E8E84-426E-40DD-AFC4-6F175D3DCCD1}">
              <a14:hiddenFill xmlns:a14="http://schemas.microsoft.com/office/drawing/2010/main">
                <a:solidFill>
                  <a:srgbClr val="FFFFFF"/>
                </a:solidFill>
              </a14:hiddenFill>
            </a:ext>
          </a:extLst>
        </p:spPr>
      </p:pic>
      <p:sp>
        <p:nvSpPr>
          <p:cNvPr id="23" name="TextovéPole 22">
            <a:extLst>
              <a:ext uri="{FF2B5EF4-FFF2-40B4-BE49-F238E27FC236}">
                <a16:creationId xmlns:a16="http://schemas.microsoft.com/office/drawing/2014/main" id="{600B0368-B9FF-49B3-B9E3-6A4A1A7CA63D}"/>
              </a:ext>
            </a:extLst>
          </p:cNvPr>
          <p:cNvSpPr txBox="1"/>
          <p:nvPr/>
        </p:nvSpPr>
        <p:spPr>
          <a:xfrm flipH="1">
            <a:off x="4705852" y="3921961"/>
            <a:ext cx="1659437" cy="276999"/>
          </a:xfrm>
          <a:prstGeom prst="rect">
            <a:avLst/>
          </a:prstGeom>
          <a:noFill/>
        </p:spPr>
        <p:txBody>
          <a:bodyPr wrap="square" rtlCol="0">
            <a:spAutoFit/>
          </a:bodyPr>
          <a:lstStyle/>
          <a:p>
            <a:r>
              <a:rPr lang="cs-CZ" sz="1200" dirty="0"/>
              <a:t>DOLNÍ LÁNOV</a:t>
            </a:r>
          </a:p>
        </p:txBody>
      </p:sp>
    </p:spTree>
    <p:extLst>
      <p:ext uri="{BB962C8B-B14F-4D97-AF65-F5344CB8AC3E}">
        <p14:creationId xmlns:p14="http://schemas.microsoft.com/office/powerpoint/2010/main" val="335906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C4132A0-F4FA-46AD-BF31-210B2874A5AB}"/>
              </a:ext>
            </a:extLst>
          </p:cNvPr>
          <p:cNvSpPr>
            <a:spLocks noGrp="1"/>
          </p:cNvSpPr>
          <p:nvPr>
            <p:ph type="title"/>
          </p:nvPr>
        </p:nvSpPr>
        <p:spPr>
          <a:xfrm>
            <a:off x="1073426" y="609600"/>
            <a:ext cx="8596668" cy="1320800"/>
          </a:xfrm>
        </p:spPr>
        <p:txBody>
          <a:bodyPr/>
          <a:lstStyle/>
          <a:p>
            <a:pPr algn="ctr"/>
            <a:r>
              <a:rPr lang="cs-CZ" dirty="0"/>
              <a:t>Poděkování</a:t>
            </a:r>
          </a:p>
        </p:txBody>
      </p:sp>
      <p:sp>
        <p:nvSpPr>
          <p:cNvPr id="5" name="Zástupný symbol pro obsah 4">
            <a:extLst>
              <a:ext uri="{FF2B5EF4-FFF2-40B4-BE49-F238E27FC236}">
                <a16:creationId xmlns:a16="http://schemas.microsoft.com/office/drawing/2014/main" id="{55E48ED2-5A95-408C-A61A-10D098A8FA00}"/>
              </a:ext>
            </a:extLst>
          </p:cNvPr>
          <p:cNvSpPr>
            <a:spLocks noGrp="1"/>
          </p:cNvSpPr>
          <p:nvPr>
            <p:ph idx="1"/>
          </p:nvPr>
        </p:nvSpPr>
        <p:spPr>
          <a:xfrm>
            <a:off x="1073426" y="2160589"/>
            <a:ext cx="8759686" cy="3880773"/>
          </a:xfrm>
        </p:spPr>
        <p:txBody>
          <a:bodyPr>
            <a:normAutofit/>
          </a:bodyPr>
          <a:lstStyle/>
          <a:p>
            <a:pPr indent="0" algn="just">
              <a:spcBef>
                <a:spcPts val="0"/>
              </a:spcBef>
              <a:buNone/>
            </a:pPr>
            <a:r>
              <a:rPr lang="cs-CZ" sz="2000" dirty="0"/>
              <a:t>Děkujeme všem klientům, obcím a Krajskému úřadu Královéhradeckého kraje, rovněž MPSV a všem kolegům, kteří s námi spolupracují a dávají nám možnost zažít radost z naší spolupráce a pocit, že tato práce má smysl. </a:t>
            </a:r>
          </a:p>
          <a:p>
            <a:pPr indent="0" algn="just">
              <a:spcBef>
                <a:spcPts val="0"/>
              </a:spcBef>
              <a:buNone/>
            </a:pPr>
            <a:r>
              <a:rPr lang="cs-CZ" sz="2000" dirty="0">
                <a:solidFill>
                  <a:srgbClr val="0070C0"/>
                </a:solidFill>
              </a:rPr>
              <a:t>Zvláštní poděkování patří obcím, které nás finančně podporují a pomáhají nám tak naplnit podmínku k získání státních dotací.</a:t>
            </a:r>
          </a:p>
        </p:txBody>
      </p:sp>
    </p:spTree>
    <p:extLst>
      <p:ext uri="{BB962C8B-B14F-4D97-AF65-F5344CB8AC3E}">
        <p14:creationId xmlns:p14="http://schemas.microsoft.com/office/powerpoint/2010/main" val="216189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295DD-BAC3-4D1F-86B0-D7A676FB7D41}"/>
              </a:ext>
            </a:extLst>
          </p:cNvPr>
          <p:cNvSpPr>
            <a:spLocks noGrp="1"/>
          </p:cNvSpPr>
          <p:nvPr>
            <p:ph type="title"/>
          </p:nvPr>
        </p:nvSpPr>
        <p:spPr>
          <a:xfrm>
            <a:off x="1388854" y="624110"/>
            <a:ext cx="8610932" cy="1280890"/>
          </a:xfrm>
        </p:spPr>
        <p:txBody>
          <a:bodyPr/>
          <a:lstStyle/>
          <a:p>
            <a:r>
              <a:rPr lang="cs-CZ" dirty="0"/>
              <a:t>Slovo ředitele</a:t>
            </a:r>
          </a:p>
        </p:txBody>
      </p:sp>
      <p:sp>
        <p:nvSpPr>
          <p:cNvPr id="3" name="Zástupný symbol pro obsah 2">
            <a:extLst>
              <a:ext uri="{FF2B5EF4-FFF2-40B4-BE49-F238E27FC236}">
                <a16:creationId xmlns:a16="http://schemas.microsoft.com/office/drawing/2014/main" id="{3BD56D74-2803-4BA4-9959-258AF33BD445}"/>
              </a:ext>
            </a:extLst>
          </p:cNvPr>
          <p:cNvSpPr>
            <a:spLocks noGrp="1"/>
          </p:cNvSpPr>
          <p:nvPr>
            <p:ph idx="1"/>
          </p:nvPr>
        </p:nvSpPr>
        <p:spPr>
          <a:xfrm>
            <a:off x="1160584" y="1266092"/>
            <a:ext cx="9052561" cy="5387926"/>
          </a:xfrm>
        </p:spPr>
        <p:txBody>
          <a:bodyPr>
            <a:normAutofit/>
          </a:bodyPr>
          <a:lstStyle/>
          <a:p>
            <a:pPr marL="0" indent="0" algn="just">
              <a:buNone/>
            </a:pPr>
            <a:r>
              <a:rPr lang="cs-CZ" dirty="0">
                <a:solidFill>
                  <a:schemeClr val="tx1"/>
                </a:solidFill>
              </a:rPr>
              <a:t>Nafta už zase stojí kolem třiceti korun. </a:t>
            </a:r>
            <a:r>
              <a:rPr lang="cs-CZ" dirty="0" err="1">
                <a:solidFill>
                  <a:schemeClr val="tx1"/>
                </a:solidFill>
              </a:rPr>
              <a:t>Covid</a:t>
            </a:r>
            <a:r>
              <a:rPr lang="cs-CZ" dirty="0">
                <a:solidFill>
                  <a:schemeClr val="tx1"/>
                </a:solidFill>
              </a:rPr>
              <a:t> zabíjí méně, Rusové zabíjí více. Stav životního prostředí je celoplanetárně stejně špatný jako před rokem. Je svět lepší nebo horší? Máme více klientů. Je to ukazatel toho, že lidé přestávají zvládat své problémy a je jim hůře, nebo jsou více otevřenější tomu, aby si přizvali k řešení svých problémů terapeuta? </a:t>
            </a:r>
          </a:p>
          <a:p>
            <a:pPr marL="0" indent="0" algn="just">
              <a:buNone/>
            </a:pPr>
            <a:r>
              <a:rPr lang="cs-CZ" dirty="0">
                <a:solidFill>
                  <a:schemeClr val="tx1"/>
                </a:solidFill>
              </a:rPr>
              <a:t>V poradně často slýcháme různé nářky lidí a různé otázky, nejčastěji o tom, co dělat, abych změnil toho druhého, nebo svět, aby mně už konečně přestal trápit. Svět i lidé budou pro každého z nás vždy představovat možnost obohacení, ale také riziko a ohrožení. Není tedy podstatná otázka, zda se svět nebo druhý člověk nějak „zlepšil“, dle našich představ. Spíše bychom si měli klást otázku „Co jsem udělal pro to, aby mně bylo lépe“?</a:t>
            </a:r>
          </a:p>
          <a:p>
            <a:pPr marL="0" indent="0" algn="just">
              <a:buNone/>
            </a:pPr>
            <a:r>
              <a:rPr lang="cs-CZ" dirty="0">
                <a:solidFill>
                  <a:schemeClr val="tx1"/>
                </a:solidFill>
              </a:rPr>
              <a:t>V naší organizaci teď máme devět skvělých psychoterapeutů. Baví nás pracovat, </a:t>
            </a:r>
            <a:br>
              <a:rPr lang="cs-CZ" dirty="0">
                <a:solidFill>
                  <a:schemeClr val="tx1"/>
                </a:solidFill>
              </a:rPr>
            </a:br>
            <a:r>
              <a:rPr lang="cs-CZ" dirty="0">
                <a:solidFill>
                  <a:schemeClr val="tx1"/>
                </a:solidFill>
              </a:rPr>
              <a:t>a máme za to vcelku dobře zaplaceno. S našimi partnery se nám, většinou, daří komunikovat a nalézat řešení. Máme se dobře. Svým dílem se snažíme, aby se měli dobře i naši klienti. Náš malý svět Centra psychologické podpory je v pořádku.</a:t>
            </a:r>
          </a:p>
        </p:txBody>
      </p:sp>
    </p:spTree>
    <p:extLst>
      <p:ext uri="{BB962C8B-B14F-4D97-AF65-F5344CB8AC3E}">
        <p14:creationId xmlns:p14="http://schemas.microsoft.com/office/powerpoint/2010/main" val="317525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9C466-1F59-4F44-B7AD-A26E5DAEDF73}"/>
              </a:ext>
            </a:extLst>
          </p:cNvPr>
          <p:cNvSpPr>
            <a:spLocks noGrp="1"/>
          </p:cNvSpPr>
          <p:nvPr>
            <p:ph type="title"/>
          </p:nvPr>
        </p:nvSpPr>
        <p:spPr>
          <a:xfrm>
            <a:off x="1295400" y="609600"/>
            <a:ext cx="8603974" cy="1320800"/>
          </a:xfrm>
        </p:spPr>
        <p:txBody>
          <a:bodyPr>
            <a:normAutofit/>
          </a:bodyPr>
          <a:lstStyle/>
          <a:p>
            <a:pPr algn="ctr"/>
            <a:r>
              <a:rPr lang="cs-CZ" dirty="0"/>
              <a:t>Centrum psychologické podpory, z. s.</a:t>
            </a:r>
          </a:p>
        </p:txBody>
      </p:sp>
      <p:sp>
        <p:nvSpPr>
          <p:cNvPr id="5" name="Zástupný symbol pro obsah 4">
            <a:extLst>
              <a:ext uri="{FF2B5EF4-FFF2-40B4-BE49-F238E27FC236}">
                <a16:creationId xmlns:a16="http://schemas.microsoft.com/office/drawing/2014/main" id="{8BBE5472-5209-4842-A1C5-9E80316EE10D}"/>
              </a:ext>
            </a:extLst>
          </p:cNvPr>
          <p:cNvSpPr>
            <a:spLocks noGrp="1"/>
          </p:cNvSpPr>
          <p:nvPr>
            <p:ph idx="1"/>
          </p:nvPr>
        </p:nvSpPr>
        <p:spPr>
          <a:xfrm>
            <a:off x="1295401" y="1930400"/>
            <a:ext cx="9020907" cy="3945468"/>
          </a:xfrm>
        </p:spPr>
        <p:txBody>
          <a:bodyPr>
            <a:normAutofit/>
          </a:bodyPr>
          <a:lstStyle/>
          <a:p>
            <a:r>
              <a:rPr lang="cs-CZ" dirty="0">
                <a:solidFill>
                  <a:schemeClr val="tx1"/>
                </a:solidFill>
              </a:rPr>
              <a:t>Centrum psychologické podpory, z. s (v textu dále „CPP, z. s.“ nebo „poradna“) je nestátní nezisková organizace. </a:t>
            </a:r>
          </a:p>
          <a:p>
            <a:r>
              <a:rPr lang="cs-CZ" dirty="0">
                <a:solidFill>
                  <a:schemeClr val="tx1"/>
                </a:solidFill>
              </a:rPr>
              <a:t>IČ: 03359344.</a:t>
            </a:r>
          </a:p>
          <a:p>
            <a:r>
              <a:rPr lang="cs-CZ" dirty="0">
                <a:solidFill>
                  <a:schemeClr val="tx1"/>
                </a:solidFill>
              </a:rPr>
              <a:t>Sídlo: Horní Lánov 67, 543 41 Lánov.</a:t>
            </a:r>
          </a:p>
          <a:p>
            <a:r>
              <a:rPr lang="cs-CZ" dirty="0">
                <a:solidFill>
                  <a:schemeClr val="tx1"/>
                </a:solidFill>
              </a:rPr>
              <a:t>Provozovna: Komenského 1248, 543 01 Vrchlabí.</a:t>
            </a:r>
          </a:p>
          <a:p>
            <a:r>
              <a:rPr lang="cs-CZ" dirty="0">
                <a:solidFill>
                  <a:schemeClr val="tx1"/>
                </a:solidFill>
              </a:rPr>
              <a:t>Právní forma: zapsaný spolek, Krajským soudem Hradec Králové registrován dne 19. 9. 2014, pod spisovou značkou L 9843. </a:t>
            </a:r>
          </a:p>
          <a:p>
            <a:r>
              <a:rPr lang="cs-CZ" dirty="0">
                <a:solidFill>
                  <a:schemeClr val="tx1"/>
                </a:solidFill>
              </a:rPr>
              <a:t>Forma poskytování služeb: ambulantní.</a:t>
            </a:r>
          </a:p>
        </p:txBody>
      </p:sp>
    </p:spTree>
    <p:extLst>
      <p:ext uri="{BB962C8B-B14F-4D97-AF65-F5344CB8AC3E}">
        <p14:creationId xmlns:p14="http://schemas.microsoft.com/office/powerpoint/2010/main" val="70770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EBCF45-4B96-416E-8DF9-14DFE5F52411}"/>
              </a:ext>
            </a:extLst>
          </p:cNvPr>
          <p:cNvSpPr>
            <a:spLocks noGrp="1"/>
          </p:cNvSpPr>
          <p:nvPr>
            <p:ph type="title"/>
          </p:nvPr>
        </p:nvSpPr>
        <p:spPr>
          <a:xfrm>
            <a:off x="677334" y="609600"/>
            <a:ext cx="10219266" cy="1320800"/>
          </a:xfrm>
        </p:spPr>
        <p:txBody>
          <a:bodyPr/>
          <a:lstStyle/>
          <a:p>
            <a:pPr algn="ctr"/>
            <a:r>
              <a:rPr lang="cs-CZ" dirty="0"/>
              <a:t>       Organizační struktura</a:t>
            </a:r>
          </a:p>
        </p:txBody>
      </p:sp>
      <p:graphicFrame>
        <p:nvGraphicFramePr>
          <p:cNvPr id="4" name="Zástupný symbol pro obsah 3">
            <a:extLst>
              <a:ext uri="{FF2B5EF4-FFF2-40B4-BE49-F238E27FC236}">
                <a16:creationId xmlns:a16="http://schemas.microsoft.com/office/drawing/2014/main" id="{E9A9F854-83F5-41FC-80F1-BF397ED5581D}"/>
              </a:ext>
            </a:extLst>
          </p:cNvPr>
          <p:cNvGraphicFramePr>
            <a:graphicFrameLocks noGrp="1"/>
          </p:cNvGraphicFramePr>
          <p:nvPr>
            <p:ph idx="1"/>
            <p:extLst>
              <p:ext uri="{D42A27DB-BD31-4B8C-83A1-F6EECF244321}">
                <p14:modId xmlns:p14="http://schemas.microsoft.com/office/powerpoint/2010/main" val="3346084936"/>
              </p:ext>
            </p:extLst>
          </p:nvPr>
        </p:nvGraphicFramePr>
        <p:xfrm>
          <a:off x="379563" y="1406105"/>
          <a:ext cx="11464506" cy="5236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20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05A37F6-D3F6-451C-9F46-7436507CA8BA}"/>
              </a:ext>
            </a:extLst>
          </p:cNvPr>
          <p:cNvSpPr>
            <a:spLocks noGrp="1"/>
          </p:cNvSpPr>
          <p:nvPr>
            <p:ph type="title"/>
          </p:nvPr>
        </p:nvSpPr>
        <p:spPr>
          <a:xfrm>
            <a:off x="1298448" y="609600"/>
            <a:ext cx="8759952" cy="1320800"/>
          </a:xfrm>
        </p:spPr>
        <p:txBody>
          <a:bodyPr>
            <a:normAutofit/>
          </a:bodyPr>
          <a:lstStyle/>
          <a:p>
            <a:pPr algn="ctr"/>
            <a:r>
              <a:rPr lang="cs-CZ" dirty="0"/>
              <a:t>Centrum psychologické podpory, z. s.</a:t>
            </a:r>
          </a:p>
        </p:txBody>
      </p:sp>
      <p:sp>
        <p:nvSpPr>
          <p:cNvPr id="3" name="Zástupný symbol pro obsah 2">
            <a:extLst>
              <a:ext uri="{FF2B5EF4-FFF2-40B4-BE49-F238E27FC236}">
                <a16:creationId xmlns:a16="http://schemas.microsoft.com/office/drawing/2014/main" id="{2BADB4A5-2ACC-4DFD-B7A5-B052DC3F463B}"/>
              </a:ext>
            </a:extLst>
          </p:cNvPr>
          <p:cNvSpPr>
            <a:spLocks noGrp="1"/>
          </p:cNvSpPr>
          <p:nvPr>
            <p:ph sz="half" idx="1"/>
          </p:nvPr>
        </p:nvSpPr>
        <p:spPr>
          <a:xfrm>
            <a:off x="1298448" y="2160589"/>
            <a:ext cx="4584192" cy="3880773"/>
          </a:xfrm>
        </p:spPr>
        <p:txBody>
          <a:bodyPr>
            <a:noAutofit/>
          </a:bodyPr>
          <a:lstStyle/>
          <a:p>
            <a:r>
              <a:rPr lang="cs-CZ" b="1" dirty="0">
                <a:solidFill>
                  <a:schemeClr val="tx1"/>
                </a:solidFill>
              </a:rPr>
              <a:t>Otevírací doba: </a:t>
            </a:r>
            <a:br>
              <a:rPr lang="cs-CZ" b="1" dirty="0">
                <a:solidFill>
                  <a:schemeClr val="tx1"/>
                </a:solidFill>
              </a:rPr>
            </a:br>
            <a:r>
              <a:rPr lang="cs-CZ" dirty="0">
                <a:solidFill>
                  <a:schemeClr val="tx1"/>
                </a:solidFill>
              </a:rPr>
              <a:t>Po   8:00  – 19:00</a:t>
            </a:r>
            <a:br>
              <a:rPr lang="cs-CZ" dirty="0">
                <a:solidFill>
                  <a:schemeClr val="tx1"/>
                </a:solidFill>
              </a:rPr>
            </a:br>
            <a:r>
              <a:rPr lang="cs-CZ" dirty="0">
                <a:solidFill>
                  <a:schemeClr val="tx1"/>
                </a:solidFill>
              </a:rPr>
              <a:t>Út   8:00  – 19:00                                             St    8:00  - 19:00                                            Čt   8:00  – 16:00</a:t>
            </a:r>
            <a:br>
              <a:rPr lang="cs-CZ" dirty="0">
                <a:solidFill>
                  <a:schemeClr val="tx1"/>
                </a:solidFill>
              </a:rPr>
            </a:br>
            <a:r>
              <a:rPr lang="cs-CZ" dirty="0">
                <a:solidFill>
                  <a:schemeClr val="tx1"/>
                </a:solidFill>
              </a:rPr>
              <a:t>Pá   8:00  – 16:00</a:t>
            </a:r>
          </a:p>
          <a:p>
            <a:endParaRPr lang="cs-CZ" dirty="0">
              <a:solidFill>
                <a:schemeClr val="tx1"/>
              </a:solidFill>
            </a:endParaRPr>
          </a:p>
          <a:p>
            <a:pPr marL="0" indent="0">
              <a:buNone/>
            </a:pPr>
            <a:endParaRPr lang="cs-CZ" dirty="0">
              <a:solidFill>
                <a:schemeClr val="tx1"/>
              </a:solidFill>
            </a:endParaRPr>
          </a:p>
          <a:p>
            <a:r>
              <a:rPr lang="cs-CZ" dirty="0">
                <a:solidFill>
                  <a:schemeClr val="tx1"/>
                </a:solidFill>
              </a:rPr>
              <a:t>Služby jsou poskytovány na adrese: Komenského 1248, 543 01 Vrchlabí.</a:t>
            </a:r>
          </a:p>
          <a:p>
            <a:pPr algn="just"/>
            <a:r>
              <a:rPr lang="cs-CZ" dirty="0">
                <a:solidFill>
                  <a:schemeClr val="tx1"/>
                </a:solidFill>
              </a:rPr>
              <a:t>Služby poradny jsou poskytovány </a:t>
            </a:r>
            <a:r>
              <a:rPr lang="cs-CZ" b="1" dirty="0">
                <a:solidFill>
                  <a:schemeClr val="tx1"/>
                </a:solidFill>
              </a:rPr>
              <a:t>bezplatně. </a:t>
            </a:r>
            <a:r>
              <a:rPr lang="cs-CZ" dirty="0">
                <a:solidFill>
                  <a:schemeClr val="tx1"/>
                </a:solidFill>
              </a:rPr>
              <a:t>Po dohodě poskytujeme fakultativní (placené) služby.</a:t>
            </a:r>
          </a:p>
          <a:p>
            <a:endParaRPr lang="cs-CZ" dirty="0">
              <a:solidFill>
                <a:schemeClr val="tx1"/>
              </a:solidFill>
            </a:endParaRPr>
          </a:p>
        </p:txBody>
      </p:sp>
      <p:sp>
        <p:nvSpPr>
          <p:cNvPr id="5" name="Zástupný symbol pro obsah 4">
            <a:extLst>
              <a:ext uri="{FF2B5EF4-FFF2-40B4-BE49-F238E27FC236}">
                <a16:creationId xmlns:a16="http://schemas.microsoft.com/office/drawing/2014/main" id="{34CC93B8-70F6-46A0-AC30-BA53DF7AD8B5}"/>
              </a:ext>
            </a:extLst>
          </p:cNvPr>
          <p:cNvSpPr>
            <a:spLocks noGrp="1"/>
          </p:cNvSpPr>
          <p:nvPr>
            <p:ph sz="half" idx="2"/>
          </p:nvPr>
        </p:nvSpPr>
        <p:spPr>
          <a:xfrm>
            <a:off x="5882640" y="2160589"/>
            <a:ext cx="4343400" cy="3880773"/>
          </a:xfrm>
        </p:spPr>
        <p:txBody>
          <a:bodyPr>
            <a:normAutofit/>
          </a:bodyPr>
          <a:lstStyle/>
          <a:p>
            <a:r>
              <a:rPr lang="cs-CZ" dirty="0">
                <a:solidFill>
                  <a:schemeClr val="tx1"/>
                </a:solidFill>
              </a:rPr>
              <a:t>Tel:  603 745 282 ředitel poradny</a:t>
            </a:r>
          </a:p>
          <a:p>
            <a:r>
              <a:rPr lang="cs-CZ" dirty="0">
                <a:solidFill>
                  <a:schemeClr val="tx1"/>
                </a:solidFill>
              </a:rPr>
              <a:t>Tel.: 603 283 743 sociální pracovník</a:t>
            </a:r>
          </a:p>
          <a:p>
            <a:pPr marL="0" indent="0">
              <a:buNone/>
            </a:pPr>
            <a:endParaRPr lang="cs-CZ" dirty="0">
              <a:solidFill>
                <a:schemeClr val="tx1"/>
              </a:solidFill>
            </a:endParaRPr>
          </a:p>
          <a:p>
            <a:r>
              <a:rPr lang="cs-CZ" dirty="0">
                <a:solidFill>
                  <a:schemeClr val="tx1"/>
                </a:solidFill>
              </a:rPr>
              <a:t>Email: </a:t>
            </a:r>
            <a:r>
              <a:rPr lang="cs-CZ" b="1" dirty="0">
                <a:solidFill>
                  <a:schemeClr val="tx1"/>
                </a:solidFill>
                <a:hlinkClick r:id="rId2"/>
              </a:rPr>
              <a:t>cpp@poradna-vrchlabi.cz</a:t>
            </a:r>
            <a:endParaRPr lang="cs-CZ" b="1" dirty="0">
              <a:solidFill>
                <a:schemeClr val="tx1"/>
              </a:solidFill>
            </a:endParaRPr>
          </a:p>
          <a:p>
            <a:r>
              <a:rPr lang="cs-CZ" dirty="0">
                <a:solidFill>
                  <a:schemeClr val="tx1"/>
                </a:solidFill>
              </a:rPr>
              <a:t>Web: </a:t>
            </a:r>
            <a:r>
              <a:rPr lang="cs-CZ" b="1" dirty="0">
                <a:solidFill>
                  <a:schemeClr val="tx1"/>
                </a:solidFill>
                <a:hlinkClick r:id="rId3"/>
              </a:rPr>
              <a:t>www.poradna-vrchlabi.cz</a:t>
            </a:r>
            <a:endParaRPr lang="cs-CZ" b="1" dirty="0">
              <a:solidFill>
                <a:schemeClr val="tx1"/>
              </a:solidFill>
            </a:endParaRPr>
          </a:p>
          <a:p>
            <a:endParaRPr lang="cs-CZ" dirty="0"/>
          </a:p>
        </p:txBody>
      </p:sp>
    </p:spTree>
    <p:extLst>
      <p:ext uri="{BB962C8B-B14F-4D97-AF65-F5344CB8AC3E}">
        <p14:creationId xmlns:p14="http://schemas.microsoft.com/office/powerpoint/2010/main" val="318216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17F9F4-4BB5-47E9-BECF-51C36407D045}"/>
              </a:ext>
            </a:extLst>
          </p:cNvPr>
          <p:cNvSpPr>
            <a:spLocks noGrp="1"/>
          </p:cNvSpPr>
          <p:nvPr>
            <p:ph type="title"/>
          </p:nvPr>
        </p:nvSpPr>
        <p:spPr>
          <a:xfrm>
            <a:off x="677334" y="609600"/>
            <a:ext cx="9335346" cy="1320800"/>
          </a:xfrm>
        </p:spPr>
        <p:txBody>
          <a:bodyPr/>
          <a:lstStyle/>
          <a:p>
            <a:pPr algn="ctr"/>
            <a:r>
              <a:rPr lang="cs-CZ" dirty="0"/>
              <a:t>Registrace a pověření</a:t>
            </a:r>
          </a:p>
        </p:txBody>
      </p:sp>
      <p:sp>
        <p:nvSpPr>
          <p:cNvPr id="3" name="Obdélník 2">
            <a:extLst>
              <a:ext uri="{FF2B5EF4-FFF2-40B4-BE49-F238E27FC236}">
                <a16:creationId xmlns:a16="http://schemas.microsoft.com/office/drawing/2014/main" id="{FC628591-0FEE-44D2-99CA-672512B5F44B}"/>
              </a:ext>
            </a:extLst>
          </p:cNvPr>
          <p:cNvSpPr/>
          <p:nvPr/>
        </p:nvSpPr>
        <p:spPr>
          <a:xfrm>
            <a:off x="929640" y="2279373"/>
            <a:ext cx="9446812" cy="3139321"/>
          </a:xfrm>
          <a:prstGeom prst="rect">
            <a:avLst/>
          </a:prstGeom>
        </p:spPr>
        <p:txBody>
          <a:bodyPr wrap="square">
            <a:spAutoFit/>
          </a:bodyPr>
          <a:lstStyle/>
          <a:p>
            <a:pPr algn="just"/>
            <a:r>
              <a:rPr lang="cs-CZ" dirty="0"/>
              <a:t>Jako sociální služba poskytující </a:t>
            </a:r>
            <a:r>
              <a:rPr lang="cs-CZ" b="1" dirty="0"/>
              <a:t>odborné sociální poradenství, </a:t>
            </a:r>
            <a:r>
              <a:rPr lang="cs-CZ" dirty="0"/>
              <a:t>bylo Centrum psychologické podpory,  z. s., registrováno MPSV dne 24. 10. 2014. </a:t>
            </a:r>
          </a:p>
          <a:p>
            <a:pPr algn="just"/>
            <a:r>
              <a:rPr lang="cs-CZ" dirty="0"/>
              <a:t>Služba je poskytována od 2. 1. 2015. ID služby v Registru poskytovatelů sociálních služeb: </a:t>
            </a:r>
            <a:r>
              <a:rPr lang="cs-CZ" b="1" dirty="0"/>
              <a:t>8615860</a:t>
            </a:r>
            <a:r>
              <a:rPr lang="cs-CZ" dirty="0"/>
              <a:t>.</a:t>
            </a:r>
          </a:p>
          <a:p>
            <a:pPr algn="just"/>
            <a:endParaRPr lang="cs-CZ" dirty="0"/>
          </a:p>
          <a:p>
            <a:pPr indent="0" algn="just">
              <a:spcBef>
                <a:spcPts val="0"/>
              </a:spcBef>
              <a:buNone/>
            </a:pPr>
            <a:endParaRPr lang="cs-CZ" dirty="0"/>
          </a:p>
          <a:p>
            <a:pPr indent="0" algn="just">
              <a:spcBef>
                <a:spcPts val="0"/>
              </a:spcBef>
              <a:buNone/>
            </a:pPr>
            <a:r>
              <a:rPr lang="cs-CZ" dirty="0"/>
              <a:t>Rozhodnutím Krajského úřadu Královéhradecké kraje ze dne 31. 10. 2014 je naše poradna, dle § 49 odst. 1 zákona č. 359/1999 Sb., ve spojení se zákonem                         č. 500/2004 Sb., správní řád, ve znění pozdějších předpisů, </a:t>
            </a:r>
            <a:r>
              <a:rPr lang="cs-CZ" b="1" dirty="0"/>
              <a:t>pověřena k výkonu sociálně-právní ochrany dětí</a:t>
            </a:r>
            <a:r>
              <a:rPr lang="cs-CZ" dirty="0"/>
              <a:t> v rozsahu dle § 48 téhož zákona.</a:t>
            </a:r>
          </a:p>
          <a:p>
            <a:pPr indent="0">
              <a:spcBef>
                <a:spcPts val="0"/>
              </a:spcBef>
              <a:buNone/>
            </a:pPr>
            <a:endParaRPr lang="cs-CZ" dirty="0">
              <a:solidFill>
                <a:srgbClr val="FF0000"/>
              </a:solidFill>
            </a:endParaRPr>
          </a:p>
        </p:txBody>
      </p:sp>
    </p:spTree>
    <p:extLst>
      <p:ext uri="{BB962C8B-B14F-4D97-AF65-F5344CB8AC3E}">
        <p14:creationId xmlns:p14="http://schemas.microsoft.com/office/powerpoint/2010/main" val="109871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826D2-58DB-4783-B810-FF8996719115}"/>
              </a:ext>
            </a:extLst>
          </p:cNvPr>
          <p:cNvSpPr>
            <a:spLocks noGrp="1"/>
          </p:cNvSpPr>
          <p:nvPr>
            <p:ph type="title"/>
          </p:nvPr>
        </p:nvSpPr>
        <p:spPr>
          <a:xfrm>
            <a:off x="1258957" y="609600"/>
            <a:ext cx="8982323" cy="1320800"/>
          </a:xfrm>
        </p:spPr>
        <p:txBody>
          <a:bodyPr/>
          <a:lstStyle/>
          <a:p>
            <a:pPr algn="ctr"/>
            <a:r>
              <a:rPr lang="cs-CZ" dirty="0"/>
              <a:t>Cílová skupina osob</a:t>
            </a:r>
          </a:p>
        </p:txBody>
      </p:sp>
      <p:sp>
        <p:nvSpPr>
          <p:cNvPr id="3" name="Zástupný symbol pro obsah 2">
            <a:extLst>
              <a:ext uri="{FF2B5EF4-FFF2-40B4-BE49-F238E27FC236}">
                <a16:creationId xmlns:a16="http://schemas.microsoft.com/office/drawing/2014/main" id="{DEB66F99-AEF7-4671-9B3D-C50C1E8C1143}"/>
              </a:ext>
            </a:extLst>
          </p:cNvPr>
          <p:cNvSpPr>
            <a:spLocks noGrp="1"/>
          </p:cNvSpPr>
          <p:nvPr>
            <p:ph idx="1"/>
          </p:nvPr>
        </p:nvSpPr>
        <p:spPr>
          <a:xfrm>
            <a:off x="1258957" y="2213113"/>
            <a:ext cx="8982323" cy="4035287"/>
          </a:xfrm>
        </p:spPr>
        <p:txBody>
          <a:bodyPr>
            <a:noAutofit/>
          </a:bodyPr>
          <a:lstStyle/>
          <a:p>
            <a:pPr algn="just">
              <a:spcBef>
                <a:spcPts val="0"/>
              </a:spcBef>
            </a:pPr>
            <a:r>
              <a:rPr lang="cs-CZ" dirty="0">
                <a:solidFill>
                  <a:schemeClr val="tx1"/>
                </a:solidFill>
              </a:rPr>
              <a:t>Klientem Centra psychologické podpory, z. s., může být člověk starší                 tří let, který se ocitl v nepříznivé sociální situaci pro akutní či chronickou krizi v osobním, partnerském či rodinném životě a tuto situaci nedokáže vyřešit vlastními silami ani pomocí jiných veřejně dostupných služeb. nebo je touto situací ohrožen, dále rodinám s dětmi.</a:t>
            </a:r>
          </a:p>
          <a:p>
            <a:pPr algn="just">
              <a:spcBef>
                <a:spcPts val="0"/>
              </a:spcBef>
            </a:pPr>
            <a:r>
              <a:rPr lang="cs-CZ" dirty="0">
                <a:solidFill>
                  <a:schemeClr val="tx1"/>
                </a:solidFill>
              </a:rPr>
              <a:t>Služby jsou určeny dětem od tří let a dospělým, jednotlivcům, párům i celým rodinám.</a:t>
            </a:r>
          </a:p>
          <a:p>
            <a:pPr algn="just">
              <a:spcBef>
                <a:spcPts val="0"/>
              </a:spcBef>
            </a:pPr>
            <a:r>
              <a:rPr lang="cs-CZ" dirty="0">
                <a:solidFill>
                  <a:schemeClr val="tx1"/>
                </a:solidFill>
              </a:rPr>
              <a:t>Územní vymezení: Královéhradecký kraj, přednostně </a:t>
            </a:r>
            <a:r>
              <a:rPr lang="cs-CZ" dirty="0" err="1">
                <a:solidFill>
                  <a:schemeClr val="tx1"/>
                </a:solidFill>
              </a:rPr>
              <a:t>Vrchlabsko</a:t>
            </a:r>
            <a:r>
              <a:rPr lang="cs-CZ" dirty="0">
                <a:solidFill>
                  <a:schemeClr val="tx1"/>
                </a:solidFill>
              </a:rPr>
              <a:t>.</a:t>
            </a:r>
          </a:p>
          <a:p>
            <a:pPr algn="just">
              <a:spcBef>
                <a:spcPts val="0"/>
              </a:spcBef>
            </a:pPr>
            <a:r>
              <a:rPr lang="cs-CZ" dirty="0">
                <a:solidFill>
                  <a:schemeClr val="tx1"/>
                </a:solidFill>
              </a:rPr>
              <a:t>Našimi klienty jsou zejména osoby s nízkou nebo žádnou podporou svých nejbližších, osoby s potížemi ve vztazích, rodiny s dětmi, osoby se špatnými životními návyky, osoby ohrožené závislostí na návykových látkách či rizikovým chováním, apod.</a:t>
            </a:r>
          </a:p>
        </p:txBody>
      </p:sp>
    </p:spTree>
    <p:extLst>
      <p:ext uri="{BB962C8B-B14F-4D97-AF65-F5344CB8AC3E}">
        <p14:creationId xmlns:p14="http://schemas.microsoft.com/office/powerpoint/2010/main" val="322417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70CB2B-9F3A-4893-9E61-63C6B4F76FF5}"/>
              </a:ext>
            </a:extLst>
          </p:cNvPr>
          <p:cNvSpPr>
            <a:spLocks noGrp="1"/>
          </p:cNvSpPr>
          <p:nvPr>
            <p:ph type="title"/>
          </p:nvPr>
        </p:nvSpPr>
        <p:spPr>
          <a:xfrm>
            <a:off x="1166190" y="609600"/>
            <a:ext cx="9014129" cy="1320800"/>
          </a:xfrm>
        </p:spPr>
        <p:txBody>
          <a:bodyPr/>
          <a:lstStyle/>
          <a:p>
            <a:pPr algn="ctr"/>
            <a:r>
              <a:rPr lang="cs-CZ" dirty="0"/>
              <a:t>Poslání a cíle organizace</a:t>
            </a:r>
          </a:p>
        </p:txBody>
      </p:sp>
      <p:sp>
        <p:nvSpPr>
          <p:cNvPr id="3" name="Obdélník 2">
            <a:extLst>
              <a:ext uri="{FF2B5EF4-FFF2-40B4-BE49-F238E27FC236}">
                <a16:creationId xmlns:a16="http://schemas.microsoft.com/office/drawing/2014/main" id="{BCB2730F-D93B-4287-93EB-28B3E014211D}"/>
              </a:ext>
            </a:extLst>
          </p:cNvPr>
          <p:cNvSpPr/>
          <p:nvPr/>
        </p:nvSpPr>
        <p:spPr>
          <a:xfrm>
            <a:off x="1046922" y="1930403"/>
            <a:ext cx="8768197" cy="5078313"/>
          </a:xfrm>
          <a:prstGeom prst="rect">
            <a:avLst/>
          </a:prstGeom>
        </p:spPr>
        <p:txBody>
          <a:bodyPr wrap="square">
            <a:spAutoFit/>
          </a:bodyPr>
          <a:lstStyle/>
          <a:p>
            <a:pPr algn="just"/>
            <a:r>
              <a:rPr lang="cs-CZ" dirty="0"/>
              <a:t>Posláním organizace je poskytovat dostupné, odborné, bezplatné psychologické poradenství a psychoterapii lidem v nepříznivé sociální situaci, napomáhat lidem orientovat se ve své situaci a pomoci nalézt řešení obtíží k dosažení a udržení přiměřené psychické a sociální pohody, poskytovat podporu lidem v krizových  a náročných životních situacích, napomáhat harmonizaci v rodinných, partnerských a pracovněprávních vztazích, posilování rodičovských kompetencí, atd.</a:t>
            </a:r>
          </a:p>
          <a:p>
            <a:pPr algn="just"/>
            <a:endParaRPr lang="cs-CZ" dirty="0"/>
          </a:p>
          <a:p>
            <a:pPr algn="just"/>
            <a:r>
              <a:rPr lang="cs-CZ" dirty="0"/>
              <a:t>Základním cílem naší práce je poskytovat odborné sociální poradenství za účelem řešení nepříznivé situace či akutních problémů klienta. Počítáme se střednědobou intervencí, během které je klientovi poskytnuta podpora a doprovázení v jeho problému do té míry, kdy se klient v problému orientuje, nalezne možná řešení a má sílu je realizovat. </a:t>
            </a:r>
          </a:p>
          <a:p>
            <a:pPr algn="just"/>
            <a:endParaRPr lang="cs-CZ" dirty="0"/>
          </a:p>
          <a:p>
            <a:pPr algn="just"/>
            <a:r>
              <a:rPr lang="cs-CZ" dirty="0"/>
              <a:t>Naše práce v rámci odborného sociálního poradenství nezahrnuje dlouhodobou terapii nebo resocializační a edukační činnost. </a:t>
            </a:r>
          </a:p>
          <a:p>
            <a:pPr algn="just"/>
            <a:endParaRPr lang="cs-CZ" b="1" dirty="0"/>
          </a:p>
          <a:p>
            <a:pPr algn="just"/>
            <a:r>
              <a:rPr lang="cs-CZ" dirty="0"/>
              <a:t> </a:t>
            </a:r>
          </a:p>
          <a:p>
            <a:endParaRPr lang="cs-CZ" dirty="0"/>
          </a:p>
        </p:txBody>
      </p:sp>
    </p:spTree>
    <p:extLst>
      <p:ext uri="{BB962C8B-B14F-4D97-AF65-F5344CB8AC3E}">
        <p14:creationId xmlns:p14="http://schemas.microsoft.com/office/powerpoint/2010/main" val="2801981375"/>
      </p:ext>
    </p:extLst>
  </p:cSld>
  <p:clrMapOvr>
    <a:masterClrMapping/>
  </p:clrMapOvr>
</p:sld>
</file>

<file path=ppt/theme/theme1.xml><?xml version="1.0" encoding="utf-8"?>
<a:theme xmlns:a="http://schemas.openxmlformats.org/drawingml/2006/main" name="Fazeta">
  <a:themeElements>
    <a:clrScheme name="Oranžová">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4103</TotalTime>
  <Words>1633</Words>
  <Application>Microsoft Office PowerPoint</Application>
  <PresentationFormat>Širokoúhlá obrazovka</PresentationFormat>
  <Paragraphs>302</Paragraphs>
  <Slides>24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Calibri</vt:lpstr>
      <vt:lpstr>Times New Roman</vt:lpstr>
      <vt:lpstr>Trebuchet MS</vt:lpstr>
      <vt:lpstr>Wingdings 3</vt:lpstr>
      <vt:lpstr>Fazeta</vt:lpstr>
      <vt:lpstr>Centrum psychologické podpory, z. s.  Vrchlabí</vt:lpstr>
      <vt:lpstr>Obsah</vt:lpstr>
      <vt:lpstr>Slovo ředitele</vt:lpstr>
      <vt:lpstr>Centrum psychologické podpory, z. s.</vt:lpstr>
      <vt:lpstr>       Organizační struktura</vt:lpstr>
      <vt:lpstr>Centrum psychologické podpory, z. s.</vt:lpstr>
      <vt:lpstr>Registrace a pověření</vt:lpstr>
      <vt:lpstr>Cílová skupina osob</vt:lpstr>
      <vt:lpstr>Poslání a cíle organizace</vt:lpstr>
      <vt:lpstr>Činnost poradny </vt:lpstr>
      <vt:lpstr>Prostory poradny</vt:lpstr>
      <vt:lpstr>Činnosti v rámci pověření k SPOD</vt:lpstr>
      <vt:lpstr>Činnosti v rámci pověření k SPOD pokračování</vt:lpstr>
      <vt:lpstr>V roce 2022 se na výkonu činností v rámci pověření SPOD podíleli: </vt:lpstr>
      <vt:lpstr>Statistika činnosti</vt:lpstr>
      <vt:lpstr>Počty konzultací dle obcí</vt:lpstr>
      <vt:lpstr>Dotace a dary</vt:lpstr>
      <vt:lpstr>Celkový přehled využití dotací</vt:lpstr>
      <vt:lpstr>Celková finanční zpráva</vt:lpstr>
      <vt:lpstr>Rozvaha</vt:lpstr>
      <vt:lpstr>Účetní závěrka - komentář</vt:lpstr>
      <vt:lpstr>Účetní závěrka - pokračování</vt:lpstr>
      <vt:lpstr>Prezentace aplikace PowerPoint</vt:lpstr>
      <vt:lpstr>Poděkování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Centrum psychologické podpory, z.s.</dc:title>
  <dc:creator>Chalupníková;Miroslav Novotný</dc:creator>
  <cp:lastModifiedBy>Asistence</cp:lastModifiedBy>
  <cp:revision>212</cp:revision>
  <cp:lastPrinted>2023-05-19T07:16:11Z</cp:lastPrinted>
  <dcterms:created xsi:type="dcterms:W3CDTF">2017-07-20T11:55:33Z</dcterms:created>
  <dcterms:modified xsi:type="dcterms:W3CDTF">2023-07-17T14:09:40Z</dcterms:modified>
</cp:coreProperties>
</file>